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8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1" r:id="rId4"/>
    <p:sldId id="334" r:id="rId5"/>
    <p:sldId id="329" r:id="rId6"/>
    <p:sldId id="325" r:id="rId7"/>
    <p:sldId id="335" r:id="rId8"/>
    <p:sldId id="336" r:id="rId9"/>
    <p:sldId id="337" r:id="rId10"/>
    <p:sldId id="333" r:id="rId11"/>
    <p:sldId id="324" r:id="rId12"/>
    <p:sldId id="327" r:id="rId13"/>
    <p:sldId id="338" r:id="rId14"/>
    <p:sldId id="332" r:id="rId15"/>
    <p:sldId id="331" r:id="rId16"/>
  </p:sldIdLst>
  <p:sldSz cx="9144000" cy="5143500" type="screen16x9"/>
  <p:notesSz cx="6742113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6600"/>
    <a:srgbClr val="FF9900"/>
    <a:srgbClr val="B4B4B4"/>
    <a:srgbClr val="787878"/>
    <a:srgbClr val="969696"/>
    <a:srgbClr val="950248"/>
    <a:srgbClr val="74238D"/>
    <a:srgbClr val="007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4624" autoAdjust="0"/>
  </p:normalViewPr>
  <p:slideViewPr>
    <p:cSldViewPr>
      <p:cViewPr>
        <p:scale>
          <a:sx n="89" d="100"/>
          <a:sy n="89" d="100"/>
        </p:scale>
        <p:origin x="-240" y="-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UARIS\sdeso01\4.Marketing%20Posventa\01.ATIPICOS\02.Penetacion%20atipicos%202015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UARIS\sdeso01\4.Marketing%20Posventa\01.ATIPICOS\02.Penetacion%20atipicos%202015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UARIS\sjim114\Desktop\Copia%20de%20SEAT%20Dealer%20Registration%2006%2003%202015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01_SEAT%20Espa&#241;a%202014\01_AFS%20MKT%20Coordination\03_Negocio\01_Informes%20Negocio\01_Service%20Key%20Data\141231%20Informe%20de%20IMG%20(Service%20Key%20Data)%20Diciembre%202014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01_SEAT%20Espa&#241;a%202014\01_AFS%20MKT%20Coordination\03_Negocio\01_Informes%20Negocio\01_Service%20Key%20Data\141231%20Informe%20de%20IMG%20(Service%20Key%20Data)%20Diciembre%202014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01_SEAT%20Espa&#241;a%202014\01_AFS%20MKT%20Coordination\03_Negocio\01_Informes%20Negocio\01_Service%20Key%20Data\141231%20Informe%20de%20IMG%20(Service%20Key%20Data)%20Diciembre%202014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01_SEAT%20Espa&#241;a%202014\01_AFS%20MKT%20Coordination\03_Negocio\01_Informes%20Negocio\01_Service%20Key%20Data\141231%20Informe%20de%20IMG%20(Service%20Key%20Data)%20Diciembre%202014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UARIS\sdeso01\4.Marketing%20Posventa\01.ATIPICOS\02.Penetacion%20atipicos%202015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UARIS\sdeso01\4.Marketing%20Posventa\01.ATIPICOS\02.Penetacion%20atipicos%202015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UARIS\sdeso01\4.Marketing%20Posventa\01.ATIPICOS\02.Penetacion%20atipicos%202015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Hoja1!$C$14</c:f>
              <c:strCache>
                <c:ptCount val="1"/>
                <c:pt idx="0">
                  <c:v>IIIa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Hoja1!$D$13:$E$13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Hoja1!$D$14:$E$14</c:f>
              <c:numCache>
                <c:formatCode>#,##0</c:formatCode>
                <c:ptCount val="2"/>
                <c:pt idx="0">
                  <c:v>1108293</c:v>
                </c:pt>
                <c:pt idx="1">
                  <c:v>1097673</c:v>
                </c:pt>
              </c:numCache>
            </c:numRef>
          </c:val>
        </c:ser>
        <c:ser>
          <c:idx val="1"/>
          <c:order val="1"/>
          <c:tx>
            <c:strRef>
              <c:f>Hoja1!$C$15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Hoja1!$D$13:$E$13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Hoja1!$D$15:$E$15</c:f>
              <c:numCache>
                <c:formatCode>#,##0</c:formatCode>
                <c:ptCount val="2"/>
                <c:pt idx="0">
                  <c:v>293742</c:v>
                </c:pt>
                <c:pt idx="1">
                  <c:v>247000</c:v>
                </c:pt>
              </c:numCache>
            </c:numRef>
          </c:val>
        </c:ser>
        <c:ser>
          <c:idx val="2"/>
          <c:order val="2"/>
          <c:tx>
            <c:strRef>
              <c:f>Hoja1!$C$16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Hoja1!$D$13:$E$13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Hoja1!$D$16:$E$16</c:f>
              <c:numCache>
                <c:formatCode>#,##0</c:formatCode>
                <c:ptCount val="2"/>
                <c:pt idx="0">
                  <c:v>256066</c:v>
                </c:pt>
                <c:pt idx="1">
                  <c:v>236167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gapDepth val="106"/>
        <c:shape val="box"/>
        <c:axId val="37694080"/>
        <c:axId val="37704064"/>
        <c:axId val="0"/>
      </c:bar3DChart>
      <c:catAx>
        <c:axId val="376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atMetaNormal" panose="020B0500000000000000" pitchFamily="34" charset="0"/>
              </a:defRPr>
            </a:pPr>
            <a:endParaRPr lang="es-ES"/>
          </a:p>
        </c:txPr>
        <c:crossAx val="37704064"/>
        <c:crosses val="autoZero"/>
        <c:auto val="1"/>
        <c:lblAlgn val="ctr"/>
        <c:lblOffset val="100"/>
        <c:noMultiLvlLbl val="0"/>
      </c:catAx>
      <c:valAx>
        <c:axId val="37704064"/>
        <c:scaling>
          <c:orientation val="minMax"/>
          <c:min val="6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ES"/>
          </a:p>
        </c:txPr>
        <c:crossAx val="3769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atMetaNormal" panose="020B0500000000000000" pitchFamily="34" charset="0"/>
              </a:defRPr>
            </a:pPr>
            <a:r>
              <a:rPr lang="es-ES" sz="1100" dirty="0" smtClean="0">
                <a:latin typeface="SeatMetaNormal" panose="020B0500000000000000" pitchFamily="34" charset="0"/>
              </a:rPr>
              <a:t>Mantenimiento</a:t>
            </a:r>
            <a:endParaRPr lang="es-ES" sz="1100" dirty="0">
              <a:latin typeface="SeatMetaNormal" panose="020B0500000000000000" pitchFamily="34" charset="0"/>
            </a:endParaRPr>
          </a:p>
        </c:rich>
      </c:tx>
      <c:layout>
        <c:manualLayout>
          <c:xMode val="edge"/>
          <c:yMode val="edge"/>
          <c:x val="0.32068166780707263"/>
          <c:y val="7.594424503816056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SeatMetaNormal" panose="020B0500000000000000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 b="1">
                    <a:latin typeface="SeatMetaNormal" panose="020B0500000000000000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Mantenimiento!$C$14:$C$15</c:f>
              <c:strCache>
                <c:ptCount val="2"/>
                <c:pt idx="0">
                  <c:v>Con mantenimiento</c:v>
                </c:pt>
                <c:pt idx="1">
                  <c:v>Sin mantenimiento</c:v>
                </c:pt>
              </c:strCache>
            </c:strRef>
          </c:cat>
          <c:val>
            <c:numRef>
              <c:f>Mantenimiento!$D$14:$D$15</c:f>
              <c:numCache>
                <c:formatCode>#,##0</c:formatCode>
                <c:ptCount val="2"/>
                <c:pt idx="0">
                  <c:v>1277</c:v>
                </c:pt>
                <c:pt idx="1">
                  <c:v>4670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atMetaNormal" panose="020B0500000000000000" pitchFamily="34" charset="0"/>
              </a:defRPr>
            </a:pPr>
            <a:r>
              <a:rPr lang="es-ES" sz="1100" dirty="0" smtClean="0">
                <a:latin typeface="SeatMetaNormal" panose="020B0500000000000000" pitchFamily="34" charset="0"/>
              </a:rPr>
              <a:t>Extensión de garantía</a:t>
            </a:r>
            <a:endParaRPr lang="es-ES" sz="1100" dirty="0">
              <a:latin typeface="SeatMetaNormal" panose="020B0500000000000000" pitchFamily="34" charset="0"/>
            </a:endParaRPr>
          </a:p>
        </c:rich>
      </c:tx>
      <c:layout>
        <c:manualLayout>
          <c:xMode val="edge"/>
          <c:yMode val="edge"/>
          <c:x val="7.44889583311273E-2"/>
          <c:y val="6.0626984390217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26974387814771"/>
          <c:y val="0.24465597872462316"/>
          <c:w val="0.38177674607946144"/>
          <c:h val="0.5870448151822247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</c:dPt>
          <c:dPt>
            <c:idx val="1"/>
            <c:bubble3D val="0"/>
            <c:spPr>
              <a:solidFill>
                <a:sysClr val="window" lastClr="FFFFFF">
                  <a:lumMod val="50000"/>
                </a:sysClr>
              </a:solidFill>
            </c:spPr>
          </c:dPt>
          <c:dPt>
            <c:idx val="2"/>
            <c:bubble3D val="0"/>
            <c:spPr>
              <a:pattFill prst="wdDn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SeatMetaNormal" panose="020B0500000000000000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9652648929874457E-2"/>
                  <c:y val="8.424513464748506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SeatMetaNormal" panose="020B0500000000000000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latin typeface="SeatMetaNormal" panose="020B0500000000000000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INDEX!$U$14:$U$16</c:f>
              <c:strCache>
                <c:ptCount val="3"/>
                <c:pt idx="0">
                  <c:v>EdG campaña</c:v>
                </c:pt>
                <c:pt idx="1">
                  <c:v>EdG opcional</c:v>
                </c:pt>
                <c:pt idx="2">
                  <c:v>Sin EdG</c:v>
                </c:pt>
              </c:strCache>
            </c:strRef>
          </c:cat>
          <c:val>
            <c:numRef>
              <c:f>INDEX!$V$14:$V$16</c:f>
              <c:numCache>
                <c:formatCode>#,##0</c:formatCode>
                <c:ptCount val="3"/>
                <c:pt idx="0">
                  <c:v>1960</c:v>
                </c:pt>
                <c:pt idx="1">
                  <c:v>196</c:v>
                </c:pt>
                <c:pt idx="2">
                  <c:v>3791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960608524217786"/>
          <c:y val="0.28472684555340072"/>
          <c:w val="0.3704325093211695"/>
          <c:h val="0.3602779064269932"/>
        </c:manualLayout>
      </c:layout>
      <c:overlay val="0"/>
      <c:txPr>
        <a:bodyPr/>
        <a:lstStyle/>
        <a:p>
          <a:pPr>
            <a:defRPr sz="900" b="1">
              <a:latin typeface="SeatMetaNormal" panose="020B0500000000000000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98160053140314E-2"/>
          <c:y val="0.11820234890145233"/>
          <c:w val="0.37840964289645845"/>
          <c:h val="0.6090688367066726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CONBINADOS!$C$22:$C$24</c:f>
              <c:strCache>
                <c:ptCount val="3"/>
                <c:pt idx="0">
                  <c:v>Mante. + Seguro</c:v>
                </c:pt>
                <c:pt idx="1">
                  <c:v>Ext.Garantia + Seguro</c:v>
                </c:pt>
                <c:pt idx="2">
                  <c:v>Mante. + Ext. Garantia</c:v>
                </c:pt>
              </c:strCache>
            </c:strRef>
          </c:cat>
          <c:val>
            <c:numRef>
              <c:f>CONBINADOS!$D$22:$D$24</c:f>
              <c:numCache>
                <c:formatCode>General</c:formatCode>
                <c:ptCount val="3"/>
                <c:pt idx="0">
                  <c:v>227</c:v>
                </c:pt>
                <c:pt idx="1">
                  <c:v>103</c:v>
                </c:pt>
                <c:pt idx="2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527648266944625"/>
          <c:y val="0.28410491697445028"/>
          <c:w val="0.52189194285384188"/>
          <c:h val="0.2554477110958811"/>
        </c:manualLayout>
      </c:layout>
      <c:overlay val="0"/>
      <c:txPr>
        <a:bodyPr/>
        <a:lstStyle/>
        <a:p>
          <a:pPr>
            <a:defRPr sz="9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_tradnl"/>
              <a:t>Suscripciones de la </a:t>
            </a:r>
            <a:r>
              <a:rPr lang="es-ES_tradnl" baseline="0"/>
              <a:t>Red Posventa</a:t>
            </a:r>
            <a:endParaRPr lang="es-ES_tradnl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Hoja1!$C$4:$C$5</c:f>
              <c:strCache>
                <c:ptCount val="2"/>
                <c:pt idx="0">
                  <c:v>Servicios Adheridos al programa alquiler</c:v>
                </c:pt>
                <c:pt idx="1">
                  <c:v>No adheridos</c:v>
                </c:pt>
              </c:strCache>
            </c:strRef>
          </c:cat>
          <c:val>
            <c:numRef>
              <c:f>Hoja1!$B$4:$B$5</c:f>
              <c:numCache>
                <c:formatCode>General</c:formatCode>
                <c:ptCount val="2"/>
                <c:pt idx="0">
                  <c:v>318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s-ES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89691182219243"/>
          <c:y val="5.6126158643452245E-2"/>
          <c:w val="0.7563418635170604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'Informe Mensual'!$V$6</c:f>
              <c:strCache>
                <c:ptCount val="1"/>
                <c:pt idx="0">
                  <c:v>Pasos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200">
                  <a:lumMod val="75000"/>
                </a:srgbClr>
              </a:solidFill>
            </c:spPr>
          </c:dPt>
          <c:cat>
            <c:multiLvlStrRef>
              <c:f>'Informe Mensual'!$W$4:$AA$5</c:f>
              <c:multiLvlStrCache>
                <c:ptCount val="5"/>
                <c:lvl>
                  <c:pt idx="0">
                    <c:v>Ene-Mar</c:v>
                  </c:pt>
                  <c:pt idx="1">
                    <c:v>Abr-Jun</c:v>
                  </c:pt>
                  <c:pt idx="2">
                    <c:v>Jul-Sep</c:v>
                  </c:pt>
                  <c:pt idx="3">
                    <c:v>Oct-Dic</c:v>
                  </c:pt>
                  <c:pt idx="4">
                    <c:v>Ene-Feb 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'Informe Mensual'!$W$6:$AA$6</c:f>
              <c:numCache>
                <c:formatCode>#,##0</c:formatCode>
                <c:ptCount val="5"/>
                <c:pt idx="0">
                  <c:v>164879.48000000001</c:v>
                </c:pt>
                <c:pt idx="1">
                  <c:v>165005.04999999999</c:v>
                </c:pt>
                <c:pt idx="2">
                  <c:v>178998.47</c:v>
                </c:pt>
                <c:pt idx="3">
                  <c:v>175698.49000000002</c:v>
                </c:pt>
                <c:pt idx="4" formatCode="General">
                  <c:v>113647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44000"/>
        <c:axId val="35929472"/>
      </c:barChart>
      <c:lineChart>
        <c:grouping val="standard"/>
        <c:varyColors val="0"/>
        <c:ser>
          <c:idx val="1"/>
          <c:order val="1"/>
          <c:tx>
            <c:strRef>
              <c:f>'Informe Mensual'!$V$7</c:f>
              <c:strCache>
                <c:ptCount val="1"/>
                <c:pt idx="0">
                  <c:v>vs. año anterior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063829787234068E-2"/>
                  <c:y val="-4.253165687409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11347517730496E-2"/>
                  <c:y val="-8.506331374818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90070921985819E-2"/>
                  <c:y val="-7.088609479015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553191489361701E-2"/>
                  <c:y val="-4.725739652676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443167085209494E-2"/>
                  <c:y val="-3.3859727034992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'Informe Mensual'!$W$5:$AA$5</c:f>
              <c:strCache>
                <c:ptCount val="5"/>
                <c:pt idx="0">
                  <c:v>Ene-Mar</c:v>
                </c:pt>
                <c:pt idx="1">
                  <c:v>Abr-Jun</c:v>
                </c:pt>
                <c:pt idx="2">
                  <c:v>Jul-Sep</c:v>
                </c:pt>
                <c:pt idx="3">
                  <c:v>Oct-Dic</c:v>
                </c:pt>
                <c:pt idx="4">
                  <c:v>Ene-Feb </c:v>
                </c:pt>
              </c:strCache>
            </c:strRef>
          </c:cat>
          <c:val>
            <c:numRef>
              <c:f>'Informe Mensual'!$W$7:$AA$7</c:f>
              <c:numCache>
                <c:formatCode>0.0%</c:formatCode>
                <c:ptCount val="5"/>
                <c:pt idx="0">
                  <c:v>-9.2940848202005877E-2</c:v>
                </c:pt>
                <c:pt idx="1">
                  <c:v>-9.952208460915335E-2</c:v>
                </c:pt>
                <c:pt idx="2">
                  <c:v>-1.135629929936055E-2</c:v>
                </c:pt>
                <c:pt idx="3">
                  <c:v>2.7471923079644522E-2</c:v>
                </c:pt>
                <c:pt idx="4">
                  <c:v>3.1766350728111181E-2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'Informe Mensual'!$V$8</c:f>
              <c:strCache>
                <c:ptCount val="1"/>
              </c:strCache>
            </c:strRef>
          </c:tx>
          <c:marker>
            <c:symbol val="none"/>
          </c:marker>
          <c:cat>
            <c:strRef>
              <c:f>'Informe Mensual'!$W$5:$AA$5</c:f>
              <c:strCache>
                <c:ptCount val="5"/>
                <c:pt idx="0">
                  <c:v>Ene-Mar</c:v>
                </c:pt>
                <c:pt idx="1">
                  <c:v>Abr-Jun</c:v>
                </c:pt>
                <c:pt idx="2">
                  <c:v>Jul-Sep</c:v>
                </c:pt>
                <c:pt idx="3">
                  <c:v>Oct-Dic</c:v>
                </c:pt>
                <c:pt idx="4">
                  <c:v>Ene-Feb </c:v>
                </c:pt>
              </c:strCache>
            </c:strRef>
          </c:cat>
          <c:val>
            <c:numRef>
              <c:f>'Informe Mensual'!$W$8:$AA$8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73696"/>
        <c:axId val="70038272"/>
      </c:lineChart>
      <c:catAx>
        <c:axId val="669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35929472"/>
        <c:crosses val="autoZero"/>
        <c:auto val="1"/>
        <c:lblAlgn val="ctr"/>
        <c:lblOffset val="100"/>
        <c:noMultiLvlLbl val="0"/>
      </c:catAx>
      <c:valAx>
        <c:axId val="35929472"/>
        <c:scaling>
          <c:orientation val="minMax"/>
          <c:max val="25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66944000"/>
        <c:crosses val="autoZero"/>
        <c:crossBetween val="between"/>
      </c:valAx>
      <c:catAx>
        <c:axId val="72573696"/>
        <c:scaling>
          <c:orientation val="minMax"/>
        </c:scaling>
        <c:delete val="1"/>
        <c:axPos val="b"/>
        <c:majorTickMark val="out"/>
        <c:minorTickMark val="none"/>
        <c:tickLblPos val="nextTo"/>
        <c:crossAx val="70038272"/>
        <c:crosses val="autoZero"/>
        <c:auto val="1"/>
        <c:lblAlgn val="ctr"/>
        <c:lblOffset val="100"/>
        <c:noMultiLvlLbl val="0"/>
      </c:catAx>
      <c:valAx>
        <c:axId val="7003827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573696"/>
        <c:crosses val="max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13062655599555828"/>
          <c:y val="4.1712387911917399E-2"/>
          <c:w val="0.27642822011854723"/>
          <c:h val="0.15735576846135166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89691182219243"/>
          <c:y val="5.6126158643452245E-2"/>
          <c:w val="0.7563418635170604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'Informe Mensual'!$V$14</c:f>
              <c:strCache>
                <c:ptCount val="1"/>
                <c:pt idx="0">
                  <c:v>Horas Fac.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200">
                  <a:lumMod val="75000"/>
                </a:srgbClr>
              </a:solidFill>
            </c:spPr>
          </c:dPt>
          <c:cat>
            <c:multiLvlStrRef>
              <c:f>'Informe Mensual'!$W$4:$AA$5</c:f>
              <c:multiLvlStrCache>
                <c:ptCount val="5"/>
                <c:lvl>
                  <c:pt idx="0">
                    <c:v>Ene-Mar</c:v>
                  </c:pt>
                  <c:pt idx="1">
                    <c:v>Abr-Jun</c:v>
                  </c:pt>
                  <c:pt idx="2">
                    <c:v>Jul-Sep</c:v>
                  </c:pt>
                  <c:pt idx="3">
                    <c:v>Oct-Dic</c:v>
                  </c:pt>
                  <c:pt idx="4">
                    <c:v>Ene-Feb 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'Informe Mensual'!$W$14:$AA$14</c:f>
              <c:numCache>
                <c:formatCode>#,##0</c:formatCode>
                <c:ptCount val="5"/>
                <c:pt idx="0">
                  <c:v>362291.12</c:v>
                </c:pt>
                <c:pt idx="1">
                  <c:v>363038.28</c:v>
                </c:pt>
                <c:pt idx="2">
                  <c:v>373596.3</c:v>
                </c:pt>
                <c:pt idx="3">
                  <c:v>371927.89</c:v>
                </c:pt>
                <c:pt idx="4">
                  <c:v>245200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28544"/>
        <c:axId val="72434432"/>
      </c:barChart>
      <c:lineChart>
        <c:grouping val="standard"/>
        <c:varyColors val="0"/>
        <c:ser>
          <c:idx val="1"/>
          <c:order val="1"/>
          <c:tx>
            <c:strRef>
              <c:f>'Informe Mensual'!$V$15</c:f>
              <c:strCache>
                <c:ptCount val="1"/>
                <c:pt idx="0">
                  <c:v>vs. año anterior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063829787234068E-2"/>
                  <c:y val="-4.253165687409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11347517730496E-2"/>
                  <c:y val="-8.506331374818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90070921985819E-2"/>
                  <c:y val="-7.088609479015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077742220184222E-2"/>
                  <c:y val="-5.6094314376151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31619110495414E-2"/>
                  <c:y val="-2.985977117227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'Informe Mensual'!$W$5:$AA$5</c:f>
              <c:strCache>
                <c:ptCount val="5"/>
                <c:pt idx="0">
                  <c:v>Ene-Mar</c:v>
                </c:pt>
                <c:pt idx="1">
                  <c:v>Abr-Jun</c:v>
                </c:pt>
                <c:pt idx="2">
                  <c:v>Jul-Sep</c:v>
                </c:pt>
                <c:pt idx="3">
                  <c:v>Oct-Dic</c:v>
                </c:pt>
                <c:pt idx="4">
                  <c:v>Ene-Feb </c:v>
                </c:pt>
              </c:strCache>
            </c:strRef>
          </c:cat>
          <c:val>
            <c:numRef>
              <c:f>'Informe Mensual'!$W$15:$AA$15</c:f>
              <c:numCache>
                <c:formatCode>0.0%</c:formatCode>
                <c:ptCount val="5"/>
                <c:pt idx="0">
                  <c:v>-0.11823804894860146</c:v>
                </c:pt>
                <c:pt idx="1">
                  <c:v>-0.10127807804495148</c:v>
                </c:pt>
                <c:pt idx="2">
                  <c:v>-1.8145383885435407E-2</c:v>
                </c:pt>
                <c:pt idx="3">
                  <c:v>1.3304709372137014E-2</c:v>
                </c:pt>
                <c:pt idx="4">
                  <c:v>2.2650968223581813E-2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35968"/>
        <c:axId val="72458240"/>
      </c:lineChart>
      <c:catAx>
        <c:axId val="7242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434432"/>
        <c:crosses val="autoZero"/>
        <c:auto val="1"/>
        <c:lblAlgn val="ctr"/>
        <c:lblOffset val="100"/>
        <c:noMultiLvlLbl val="0"/>
      </c:catAx>
      <c:valAx>
        <c:axId val="72434432"/>
        <c:scaling>
          <c:orientation val="minMax"/>
          <c:max val="440000"/>
          <c:min val="20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428544"/>
        <c:crosses val="autoZero"/>
        <c:crossBetween val="between"/>
        <c:majorUnit val="40000"/>
      </c:valAx>
      <c:catAx>
        <c:axId val="72435968"/>
        <c:scaling>
          <c:orientation val="minMax"/>
        </c:scaling>
        <c:delete val="1"/>
        <c:axPos val="b"/>
        <c:majorTickMark val="out"/>
        <c:minorTickMark val="none"/>
        <c:tickLblPos val="nextTo"/>
        <c:crossAx val="72458240"/>
        <c:crosses val="autoZero"/>
        <c:auto val="1"/>
        <c:lblAlgn val="ctr"/>
        <c:lblOffset val="100"/>
        <c:noMultiLvlLbl val="0"/>
      </c:catAx>
      <c:valAx>
        <c:axId val="7245824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435968"/>
        <c:crosses val="max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15179200603297419"/>
          <c:y val="4.6549736249009321E-2"/>
          <c:w val="0.2889220064058915"/>
          <c:h val="0.14785711452728351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89691182219243"/>
          <c:y val="5.6126158643452245E-2"/>
          <c:w val="0.7563418635170604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'Informe Mensual'!$V$30</c:f>
              <c:strCache>
                <c:ptCount val="1"/>
                <c:pt idx="0">
                  <c:v> Fac. Rec.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200">
                  <a:lumMod val="75000"/>
                </a:srgbClr>
              </a:solidFill>
            </c:spPr>
          </c:dPt>
          <c:cat>
            <c:multiLvlStrRef>
              <c:f>'Informe Mensual'!$W$4:$AA$5</c:f>
              <c:multiLvlStrCache>
                <c:ptCount val="5"/>
                <c:lvl>
                  <c:pt idx="0">
                    <c:v>Ene-Mar</c:v>
                  </c:pt>
                  <c:pt idx="1">
                    <c:v>Abr-Jun</c:v>
                  </c:pt>
                  <c:pt idx="2">
                    <c:v>Jul-Sep</c:v>
                  </c:pt>
                  <c:pt idx="3">
                    <c:v>Oct-Dic</c:v>
                  </c:pt>
                  <c:pt idx="4">
                    <c:v>Ene-Feb 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'Informe Mensual'!$W$30:$AA$30</c:f>
              <c:numCache>
                <c:formatCode>#,##0</c:formatCode>
                <c:ptCount val="5"/>
                <c:pt idx="0">
                  <c:v>21857510</c:v>
                </c:pt>
                <c:pt idx="1">
                  <c:v>21608390</c:v>
                </c:pt>
                <c:pt idx="2">
                  <c:v>22740340</c:v>
                </c:pt>
                <c:pt idx="3">
                  <c:v>22593820</c:v>
                </c:pt>
                <c:pt idx="4">
                  <c:v>14737010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26080"/>
        <c:axId val="72556544"/>
      </c:barChart>
      <c:lineChart>
        <c:grouping val="standard"/>
        <c:varyColors val="0"/>
        <c:ser>
          <c:idx val="1"/>
          <c:order val="1"/>
          <c:tx>
            <c:strRef>
              <c:f>'Informe Mensual'!$V$31</c:f>
              <c:strCache>
                <c:ptCount val="1"/>
                <c:pt idx="0">
                  <c:v>vs. año anterior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063829787234068E-2"/>
                  <c:y val="-4.253165687409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11347517730496E-2"/>
                  <c:y val="-8.506331374818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90070921985819E-2"/>
                  <c:y val="-7.088609479015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553191489361701E-2"/>
                  <c:y val="-4.725739652676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780351429400824E-2"/>
                  <c:y val="-4.338579231073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'Informe Mensual'!$W$5:$AA$5</c:f>
              <c:strCache>
                <c:ptCount val="5"/>
                <c:pt idx="0">
                  <c:v>Ene-Mar</c:v>
                </c:pt>
                <c:pt idx="1">
                  <c:v>Abr-Jun</c:v>
                </c:pt>
                <c:pt idx="2">
                  <c:v>Jul-Sep</c:v>
                </c:pt>
                <c:pt idx="3">
                  <c:v>Oct-Dic</c:v>
                </c:pt>
                <c:pt idx="4">
                  <c:v>Ene-Feb </c:v>
                </c:pt>
              </c:strCache>
            </c:strRef>
          </c:cat>
          <c:val>
            <c:numRef>
              <c:f>'Informe Mensual'!$W$31:$AA$31</c:f>
              <c:numCache>
                <c:formatCode>0.0%</c:formatCode>
                <c:ptCount val="5"/>
                <c:pt idx="0">
                  <c:v>-0.14591310375602684</c:v>
                </c:pt>
                <c:pt idx="1">
                  <c:v>-0.12353802266640324</c:v>
                </c:pt>
                <c:pt idx="2">
                  <c:v>-3.0335049623162469E-2</c:v>
                </c:pt>
                <c:pt idx="3">
                  <c:v>9.697535217247033E-3</c:v>
                </c:pt>
                <c:pt idx="4">
                  <c:v>1.1135727571937926E-2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58080"/>
        <c:axId val="72559616"/>
      </c:lineChart>
      <c:catAx>
        <c:axId val="7252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556544"/>
        <c:crosses val="autoZero"/>
        <c:auto val="1"/>
        <c:lblAlgn val="ctr"/>
        <c:lblOffset val="100"/>
        <c:noMultiLvlLbl val="0"/>
      </c:catAx>
      <c:valAx>
        <c:axId val="72556544"/>
        <c:scaling>
          <c:orientation val="minMax"/>
          <c:max val="28000000"/>
          <c:min val="1200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526080"/>
        <c:crosses val="autoZero"/>
        <c:crossBetween val="between"/>
        <c:majorUnit val="4000000"/>
      </c:valAx>
      <c:catAx>
        <c:axId val="72558080"/>
        <c:scaling>
          <c:orientation val="minMax"/>
        </c:scaling>
        <c:delete val="1"/>
        <c:axPos val="b"/>
        <c:majorTickMark val="out"/>
        <c:minorTickMark val="none"/>
        <c:tickLblPos val="nextTo"/>
        <c:crossAx val="72559616"/>
        <c:crosses val="autoZero"/>
        <c:auto val="1"/>
        <c:lblAlgn val="ctr"/>
        <c:lblOffset val="100"/>
        <c:noMultiLvlLbl val="0"/>
      </c:catAx>
      <c:valAx>
        <c:axId val="72559616"/>
        <c:scaling>
          <c:orientation val="minMax"/>
          <c:max val="2.0000000000000004E-2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558080"/>
        <c:crosses val="max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16947046932877313"/>
          <c:y val="4.1805530706809292E-2"/>
          <c:w val="0.27663587217069557"/>
          <c:h val="0.15947763543491317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89691182219243"/>
          <c:y val="5.6126158643452245E-2"/>
          <c:w val="0.7563418635170604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'Informe Mensual'!$V$38</c:f>
              <c:strCache>
                <c:ptCount val="1"/>
                <c:pt idx="0">
                  <c:v>Fac. 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200">
                  <a:lumMod val="75000"/>
                </a:srgbClr>
              </a:solidFill>
            </c:spPr>
          </c:dPt>
          <c:cat>
            <c:multiLvlStrRef>
              <c:f>'Informe Mensual'!$W$4:$AA$5</c:f>
              <c:multiLvlStrCache>
                <c:ptCount val="5"/>
                <c:lvl>
                  <c:pt idx="0">
                    <c:v>Ene-Mar</c:v>
                  </c:pt>
                  <c:pt idx="1">
                    <c:v>Abr-Jun</c:v>
                  </c:pt>
                  <c:pt idx="2">
                    <c:v>Jul-Sep</c:v>
                  </c:pt>
                  <c:pt idx="3">
                    <c:v>Oct-Dic</c:v>
                  </c:pt>
                  <c:pt idx="4">
                    <c:v>Ene-Feb 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'Informe Mensual'!$W$38:$AA$38</c:f>
              <c:numCache>
                <c:formatCode>#,##0</c:formatCode>
                <c:ptCount val="5"/>
                <c:pt idx="0">
                  <c:v>36582690</c:v>
                </c:pt>
                <c:pt idx="1">
                  <c:v>36212150</c:v>
                </c:pt>
                <c:pt idx="2">
                  <c:v>37761480</c:v>
                </c:pt>
                <c:pt idx="3">
                  <c:v>37472430</c:v>
                </c:pt>
                <c:pt idx="4">
                  <c:v>24615090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02912"/>
        <c:axId val="73777152"/>
      </c:barChart>
      <c:lineChart>
        <c:grouping val="standard"/>
        <c:varyColors val="0"/>
        <c:ser>
          <c:idx val="1"/>
          <c:order val="1"/>
          <c:tx>
            <c:strRef>
              <c:f>'Informe Mensual'!$V$39</c:f>
              <c:strCache>
                <c:ptCount val="1"/>
                <c:pt idx="0">
                  <c:v>vs. año anterior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063829787234068E-2"/>
                  <c:y val="-4.253165687409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11347517730496E-2"/>
                  <c:y val="-8.506331374818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10592800183531E-2"/>
                  <c:y val="-0.10463074059889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98499637777339E-2"/>
                  <c:y val="-6.4871177164857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633538277148781E-2"/>
                  <c:y val="-6.759575551052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'Informe Mensual'!$W$5:$AA$5</c:f>
              <c:strCache>
                <c:ptCount val="5"/>
                <c:pt idx="0">
                  <c:v>Ene-Mar</c:v>
                </c:pt>
                <c:pt idx="1">
                  <c:v>Abr-Jun</c:v>
                </c:pt>
                <c:pt idx="2">
                  <c:v>Jul-Sep</c:v>
                </c:pt>
                <c:pt idx="3">
                  <c:v>Oct-Dic</c:v>
                </c:pt>
                <c:pt idx="4">
                  <c:v>Ene-Feb </c:v>
                </c:pt>
              </c:strCache>
            </c:strRef>
          </c:cat>
          <c:val>
            <c:numRef>
              <c:f>'Informe Mensual'!$W$39:$AA$39</c:f>
              <c:numCache>
                <c:formatCode>0.0%</c:formatCode>
                <c:ptCount val="5"/>
                <c:pt idx="0">
                  <c:v>-0.13991989946877859</c:v>
                </c:pt>
                <c:pt idx="1">
                  <c:v>-0.11956608685313774</c:v>
                </c:pt>
                <c:pt idx="2">
                  <c:v>-3.1166680008128056E-2</c:v>
                </c:pt>
                <c:pt idx="3">
                  <c:v>8.324121682056429E-3</c:v>
                </c:pt>
                <c:pt idx="4">
                  <c:v>1.2397973977580579E-2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'Informe Mensual'!$V$40</c:f>
              <c:strCache>
                <c:ptCount val="1"/>
              </c:strCache>
            </c:strRef>
          </c:tx>
          <c:marker>
            <c:symbol val="none"/>
          </c:marker>
          <c:cat>
            <c:strRef>
              <c:f>'Informe Mensual'!$W$5:$AA$5</c:f>
              <c:strCache>
                <c:ptCount val="5"/>
                <c:pt idx="0">
                  <c:v>Ene-Mar</c:v>
                </c:pt>
                <c:pt idx="1">
                  <c:v>Abr-Jun</c:v>
                </c:pt>
                <c:pt idx="2">
                  <c:v>Jul-Sep</c:v>
                </c:pt>
                <c:pt idx="3">
                  <c:v>Oct-Dic</c:v>
                </c:pt>
                <c:pt idx="4">
                  <c:v>Ene-Feb </c:v>
                </c:pt>
              </c:strCache>
            </c:strRef>
          </c:cat>
          <c:val>
            <c:numRef>
              <c:f>'Informe Mensual'!$W$40:$AA$40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688"/>
        <c:axId val="73780224"/>
      </c:lineChart>
      <c:catAx>
        <c:axId val="729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3777152"/>
        <c:crosses val="autoZero"/>
        <c:auto val="1"/>
        <c:lblAlgn val="ctr"/>
        <c:lblOffset val="100"/>
        <c:noMultiLvlLbl val="0"/>
      </c:catAx>
      <c:valAx>
        <c:axId val="73777152"/>
        <c:scaling>
          <c:orientation val="minMax"/>
          <c:max val="44000000"/>
          <c:min val="2000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2902912"/>
        <c:crosses val="autoZero"/>
        <c:crossBetween val="between"/>
        <c:majorUnit val="4000000"/>
      </c:valAx>
      <c:catAx>
        <c:axId val="73778688"/>
        <c:scaling>
          <c:orientation val="minMax"/>
        </c:scaling>
        <c:delete val="1"/>
        <c:axPos val="b"/>
        <c:majorTickMark val="out"/>
        <c:minorTickMark val="none"/>
        <c:tickLblPos val="nextTo"/>
        <c:crossAx val="73780224"/>
        <c:crosses val="autoZero"/>
        <c:auto val="1"/>
        <c:lblAlgn val="ctr"/>
        <c:lblOffset val="100"/>
        <c:noMultiLvlLbl val="0"/>
      </c:catAx>
      <c:valAx>
        <c:axId val="737802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73778688"/>
        <c:crosses val="max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19790451651441601"/>
          <c:y val="5.0612388683395536E-2"/>
          <c:w val="0.27826633838322146"/>
          <c:h val="0.14668480740719167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58479472090848E-2"/>
          <c:y val="1.4072822622147711E-2"/>
          <c:w val="0.96347018805180906"/>
          <c:h val="0.89384773732792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Hoja1!$D$8:$D$13</c:f>
              <c:strCache>
                <c:ptCount val="6"/>
                <c:pt idx="0">
                  <c:v>REC+ACEITES</c:v>
                </c:pt>
                <c:pt idx="1">
                  <c:v>AMM</c:v>
                </c:pt>
                <c:pt idx="2">
                  <c:v>AMC</c:v>
                </c:pt>
                <c:pt idx="3">
                  <c:v>NEUMÁTICOS</c:v>
                </c:pt>
                <c:pt idx="4">
                  <c:v>ACEITES</c:v>
                </c:pt>
                <c:pt idx="5">
                  <c:v>ACCESORIOS</c:v>
                </c:pt>
              </c:strCache>
            </c:strRef>
          </c:cat>
          <c:val>
            <c:numRef>
              <c:f>Hoja1!$E$8:$E$13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Hoja1!$F$7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Hoja1!$D$8:$D$13</c:f>
              <c:strCache>
                <c:ptCount val="6"/>
                <c:pt idx="0">
                  <c:v>REC+ACEITES</c:v>
                </c:pt>
                <c:pt idx="1">
                  <c:v>AMM</c:v>
                </c:pt>
                <c:pt idx="2">
                  <c:v>AMC</c:v>
                </c:pt>
                <c:pt idx="3">
                  <c:v>NEUMÁTICOS</c:v>
                </c:pt>
                <c:pt idx="4">
                  <c:v>ACEITES</c:v>
                </c:pt>
                <c:pt idx="5">
                  <c:v>ACCESORIOS</c:v>
                </c:pt>
              </c:strCache>
            </c:strRef>
          </c:cat>
          <c:val>
            <c:numRef>
              <c:f>Hoja1!$F$8:$F$13</c:f>
              <c:numCache>
                <c:formatCode>General</c:formatCode>
                <c:ptCount val="6"/>
                <c:pt idx="0">
                  <c:v>107.3</c:v>
                </c:pt>
                <c:pt idx="1">
                  <c:v>113.9</c:v>
                </c:pt>
                <c:pt idx="2">
                  <c:v>116.6</c:v>
                </c:pt>
                <c:pt idx="3">
                  <c:v>135.4</c:v>
                </c:pt>
                <c:pt idx="4">
                  <c:v>111.4</c:v>
                </c:pt>
                <c:pt idx="5">
                  <c:v>99.4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89024"/>
        <c:axId val="95499008"/>
      </c:barChart>
      <c:catAx>
        <c:axId val="9548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SeatMetaNormal" panose="020B0500000000000000" pitchFamily="34" charset="0"/>
              </a:defRPr>
            </a:pPr>
            <a:endParaRPr lang="es-ES"/>
          </a:p>
        </c:txPr>
        <c:crossAx val="95499008"/>
        <c:crosses val="autoZero"/>
        <c:auto val="1"/>
        <c:lblAlgn val="ctr"/>
        <c:lblOffset val="100"/>
        <c:noMultiLvlLbl val="0"/>
      </c:catAx>
      <c:valAx>
        <c:axId val="9549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48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27858330445296"/>
          <c:y val="1.7677497975932762E-2"/>
          <c:w val="0.11177589921891801"/>
          <c:h val="9.535873609030454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8770214162251"/>
          <c:y val="0.20370760994517478"/>
          <c:w val="0.37402142655983961"/>
          <c:h val="0.533375490037139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CONBINADOS!$C$16:$C$19</c:f>
              <c:strCache>
                <c:ptCount val="4"/>
                <c:pt idx="0">
                  <c:v>Sin productos</c:v>
                </c:pt>
                <c:pt idx="1">
                  <c:v>1 producto</c:v>
                </c:pt>
                <c:pt idx="2">
                  <c:v>2 productos</c:v>
                </c:pt>
                <c:pt idx="3">
                  <c:v>3 productos</c:v>
                </c:pt>
              </c:strCache>
            </c:strRef>
          </c:cat>
          <c:val>
            <c:numRef>
              <c:f>CONBINADOS!$D$16:$D$19</c:f>
              <c:numCache>
                <c:formatCode>General</c:formatCode>
                <c:ptCount val="4"/>
                <c:pt idx="0">
                  <c:v>730</c:v>
                </c:pt>
                <c:pt idx="1">
                  <c:v>998</c:v>
                </c:pt>
                <c:pt idx="2">
                  <c:v>536</c:v>
                </c:pt>
                <c:pt idx="3">
                  <c:v>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9"/>
        <c:holeSize val="50"/>
      </c:doughnutChart>
    </c:plotArea>
    <c:legend>
      <c:legendPos val="b"/>
      <c:layout>
        <c:manualLayout>
          <c:xMode val="edge"/>
          <c:yMode val="edge"/>
          <c:x val="0.55711025648312973"/>
          <c:y val="0.34116855435359306"/>
          <c:w val="0.35265429164201395"/>
          <c:h val="0.23706605921711962"/>
        </c:manualLayout>
      </c:layout>
      <c:overlay val="0"/>
      <c:txPr>
        <a:bodyPr/>
        <a:lstStyle/>
        <a:p>
          <a:pPr>
            <a:defRPr sz="900" b="1"/>
          </a:pPr>
          <a:endParaRPr lang="es-ES"/>
        </a:p>
      </c:txPr>
    </c:legend>
    <c:plotVisOnly val="1"/>
    <c:dispBlanksAs val="gap"/>
    <c:showDLblsOverMax val="0"/>
  </c:chart>
  <c:spPr>
    <a:ln w="28575">
      <a:noFill/>
    </a:ln>
  </c:spPr>
  <c:txPr>
    <a:bodyPr/>
    <a:lstStyle/>
    <a:p>
      <a:pPr>
        <a:defRPr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164987018311016E-2"/>
          <c:y val="0.14281626226660091"/>
          <c:w val="0.47199513199690302"/>
          <c:h val="0.587822415361019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CONBINADOS!$C$26:$C$28</c:f>
              <c:strCache>
                <c:ptCount val="3"/>
                <c:pt idx="0">
                  <c:v>Mantenimiento</c:v>
                </c:pt>
                <c:pt idx="1">
                  <c:v>Extension Garantia</c:v>
                </c:pt>
                <c:pt idx="2">
                  <c:v>Seguro</c:v>
                </c:pt>
              </c:strCache>
            </c:strRef>
          </c:cat>
          <c:val>
            <c:numRef>
              <c:f>CONBINADOS!$D$26:$D$28</c:f>
              <c:numCache>
                <c:formatCode>General</c:formatCode>
                <c:ptCount val="3"/>
                <c:pt idx="0">
                  <c:v>207</c:v>
                </c:pt>
                <c:pt idx="1">
                  <c:v>256</c:v>
                </c:pt>
                <c:pt idx="2">
                  <c:v>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2992492825908718"/>
          <c:y val="0.30991010148081449"/>
          <c:w val="0.57007507174091276"/>
          <c:h val="0.2459840879168608"/>
        </c:manualLayout>
      </c:layout>
      <c:overlay val="0"/>
      <c:txPr>
        <a:bodyPr/>
        <a:lstStyle/>
        <a:p>
          <a:pPr>
            <a:defRPr sz="9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>
          <a:latin typeface="SeatMetaNormal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atMetaNormal" panose="020B0500000000000000" pitchFamily="34" charset="0"/>
              </a:defRPr>
            </a:pPr>
            <a:r>
              <a:rPr lang="es-ES" sz="1100" dirty="0">
                <a:latin typeface="SeatMetaNormal" panose="020B0500000000000000" pitchFamily="34" charset="0"/>
              </a:rPr>
              <a:t>Seguros Auto </a:t>
            </a:r>
          </a:p>
        </c:rich>
      </c:tx>
      <c:layout>
        <c:manualLayout>
          <c:xMode val="edge"/>
          <c:yMode val="edge"/>
          <c:x val="0.34633421289578897"/>
          <c:y val="9.828335114930564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Seguros!$C$19</c:f>
              <c:strCache>
                <c:ptCount val="1"/>
                <c:pt idx="0">
                  <c:v>Segurados</c:v>
                </c:pt>
              </c:strCache>
            </c:strRef>
          </c:tx>
          <c:dPt>
            <c:idx val="1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SeatMetaNormal" panose="020B0500000000000000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SeatMetaNormal" panose="020B0500000000000000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Seguros!$C$20</c:f>
              <c:strCache>
                <c:ptCount val="1"/>
                <c:pt idx="0">
                  <c:v>Sin seguro</c:v>
                </c:pt>
              </c:strCache>
            </c:strRef>
          </c:cat>
          <c:val>
            <c:numRef>
              <c:f>Seguros!$D$19:$D$20</c:f>
              <c:numCache>
                <c:formatCode>#,##0</c:formatCode>
                <c:ptCount val="2"/>
                <c:pt idx="0">
                  <c:v>1480</c:v>
                </c:pt>
                <c:pt idx="1">
                  <c:v>4467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21783" cy="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18823" y="0"/>
            <a:ext cx="2921783" cy="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algn="r"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57BEA2-048D-44EA-AAAF-E2F4D48A375C}" type="datetimeFigureOut">
              <a:rPr lang="fr-FR"/>
              <a:pPr>
                <a:defRPr/>
              </a:pPr>
              <a:t>27/03/2015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1" y="9378010"/>
            <a:ext cx="2921783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18823" y="9378010"/>
            <a:ext cx="2921783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algn="r"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C97A96-369D-488D-9F1E-4C98DAD5EE6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18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21783" cy="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18823" y="0"/>
            <a:ext cx="2921783" cy="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algn="r"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17ED775-60D6-4D07-944D-758EA12D13A1}" type="datetimeFigureOut">
              <a:rPr lang="fr-FR"/>
              <a:pPr>
                <a:defRPr/>
              </a:pPr>
              <a:t>27/03/2015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54" tIns="43827" rIns="87654" bIns="4382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5418" y="4689771"/>
            <a:ext cx="5391278" cy="44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1" y="9378010"/>
            <a:ext cx="2921783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18823" y="9378010"/>
            <a:ext cx="2921783" cy="4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algn="r" defTabSz="91154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595915-9455-4FE5-917D-0CF72D47BD3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11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1363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545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12192" indent="-273920" defTabSz="911545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095680" indent="-219136" defTabSz="911545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533952" indent="-219136" defTabSz="911545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1972224" indent="-219136" defTabSz="911545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410496" indent="-219136" defTabSz="9115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848767" indent="-219136" defTabSz="9115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287039" indent="-219136" defTabSz="9115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725311" indent="-219136" defTabSz="9115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A7B7A1-6F6A-4C31-BAB1-40C693C4F904}" type="slidenum">
              <a:rPr lang="fr-FR" sz="1200">
                <a:latin typeface="Calibri" pitchFamily="34" charset="0"/>
              </a:rPr>
              <a:pPr eaLnBrk="1" hangingPunct="1"/>
              <a:t>1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1363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1363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1363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1363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1363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761E04-A2BF-4B6D-8E52-5AAE465ECE8E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3" descr="logo_couv_sea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368152" cy="13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323849" y="1188000"/>
            <a:ext cx="8496000" cy="3712500"/>
          </a:xfrm>
          <a:solidFill>
            <a:schemeClr val="accent6">
              <a:lumMod val="40000"/>
              <a:lumOff val="60000"/>
            </a:schemeClr>
          </a:solidFill>
        </p:spPr>
        <p:txBody>
          <a:bodyPr bIns="576000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Seat Meta Black Roman" pitchFamily="34" charset="0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865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46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23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364331"/>
            <a:ext cx="8169275" cy="53935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913" y="1113235"/>
            <a:ext cx="7326312" cy="34992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85776" y="4677966"/>
            <a:ext cx="352425" cy="1905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4BD7D9-3639-40F1-A3EE-5C0D8E6F2B4E}" type="slidenum">
              <a:rPr lang="en-US" sz="180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4238" y="4676775"/>
            <a:ext cx="6567487" cy="19169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dirty="0"/>
              <a:t>Reunión Regional Posventa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1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white">
          <a:xfrm>
            <a:off x="467544" y="843558"/>
            <a:ext cx="8172000" cy="575780"/>
          </a:xfrm>
        </p:spPr>
        <p:txBody>
          <a:bodyPr anchor="b"/>
          <a:lstStyle>
            <a:lvl1pPr algn="l">
              <a:defRPr sz="3100"/>
            </a:lvl1pPr>
          </a:lstStyle>
          <a:p>
            <a:r>
              <a:rPr lang="es-ES" dirty="0" smtClean="0"/>
              <a:t>Título presentación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86000" y="1420192"/>
            <a:ext cx="8172000" cy="50348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Subtítulo presentación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1952254"/>
            <a:ext cx="8172000" cy="26717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5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407-C6E4-4805-94FB-E3404DFBE59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white">
          <a:xfrm>
            <a:off x="467544" y="843558"/>
            <a:ext cx="8172000" cy="575780"/>
          </a:xfrm>
        </p:spPr>
        <p:txBody>
          <a:bodyPr anchor="b"/>
          <a:lstStyle>
            <a:lvl1pPr algn="l">
              <a:defRPr sz="3100"/>
            </a:lvl1pPr>
          </a:lstStyle>
          <a:p>
            <a:r>
              <a:rPr lang="es-ES" dirty="0" smtClean="0"/>
              <a:t>Título presentación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86000" y="1420192"/>
            <a:ext cx="8172000" cy="50348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Subtítulo presentación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1952254"/>
            <a:ext cx="8172000" cy="26717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5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407-C6E4-4805-94FB-E3404DFBE591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  <p:pic>
        <p:nvPicPr>
          <p:cNvPr id="11" name="Image 12" descr="logo_seat_tex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47287"/>
            <a:ext cx="1396610" cy="4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e libre 9"/>
          <p:cNvSpPr/>
          <p:nvPr userDrawn="1"/>
        </p:nvSpPr>
        <p:spPr bwMode="gray">
          <a:xfrm>
            <a:off x="485776" y="4682719"/>
            <a:ext cx="8172450" cy="220265"/>
          </a:xfrm>
          <a:custGeom>
            <a:avLst/>
            <a:gdLst>
              <a:gd name="connsiteX0" fmla="*/ 0 w 8172450"/>
              <a:gd name="connsiteY0" fmla="*/ 219075 h 219075"/>
              <a:gd name="connsiteX1" fmla="*/ 7248525 w 8172450"/>
              <a:gd name="connsiteY1" fmla="*/ 219075 h 219075"/>
              <a:gd name="connsiteX2" fmla="*/ 7324725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38249 h 238249"/>
              <a:gd name="connsiteX1" fmla="*/ 7248525 w 8172450"/>
              <a:gd name="connsiteY1" fmla="*/ 238249 h 238249"/>
              <a:gd name="connsiteX2" fmla="*/ 7326585 w 8172450"/>
              <a:gd name="connsiteY2" fmla="*/ 0 h 238249"/>
              <a:gd name="connsiteX3" fmla="*/ 8172450 w 8172450"/>
              <a:gd name="connsiteY3" fmla="*/ 19174 h 238249"/>
              <a:gd name="connsiteX0" fmla="*/ 0 w 8172450"/>
              <a:gd name="connsiteY0" fmla="*/ 238249 h 238249"/>
              <a:gd name="connsiteX1" fmla="*/ 7248525 w 8172450"/>
              <a:gd name="connsiteY1" fmla="*/ 238249 h 238249"/>
              <a:gd name="connsiteX2" fmla="*/ 7398593 w 8172450"/>
              <a:gd name="connsiteY2" fmla="*/ 0 h 238249"/>
              <a:gd name="connsiteX3" fmla="*/ 8172450 w 8172450"/>
              <a:gd name="connsiteY3" fmla="*/ 19174 h 238249"/>
              <a:gd name="connsiteX0" fmla="*/ 0 w 8172450"/>
              <a:gd name="connsiteY0" fmla="*/ 219075 h 219075"/>
              <a:gd name="connsiteX1" fmla="*/ 7248525 w 8172450"/>
              <a:gd name="connsiteY1" fmla="*/ 219075 h 219075"/>
              <a:gd name="connsiteX2" fmla="*/ 7398593 w 8172450"/>
              <a:gd name="connsiteY2" fmla="*/ 52834 h 219075"/>
              <a:gd name="connsiteX3" fmla="*/ 8172450 w 8172450"/>
              <a:gd name="connsiteY3" fmla="*/ 0 h 219075"/>
              <a:gd name="connsiteX0" fmla="*/ 0 w 8172450"/>
              <a:gd name="connsiteY0" fmla="*/ 223837 h 223837"/>
              <a:gd name="connsiteX1" fmla="*/ 7248525 w 8172450"/>
              <a:gd name="connsiteY1" fmla="*/ 223837 h 223837"/>
              <a:gd name="connsiteX2" fmla="*/ 7350919 w 8172450"/>
              <a:gd name="connsiteY2" fmla="*/ 0 h 223837"/>
              <a:gd name="connsiteX3" fmla="*/ 8172450 w 8172450"/>
              <a:gd name="connsiteY3" fmla="*/ 4762 h 223837"/>
              <a:gd name="connsiteX0" fmla="*/ 0 w 8172450"/>
              <a:gd name="connsiteY0" fmla="*/ 382265 h 382265"/>
              <a:gd name="connsiteX1" fmla="*/ 7248525 w 8172450"/>
              <a:gd name="connsiteY1" fmla="*/ 382265 h 382265"/>
              <a:gd name="connsiteX2" fmla="*/ 7326585 w 8172450"/>
              <a:gd name="connsiteY2" fmla="*/ 0 h 382265"/>
              <a:gd name="connsiteX3" fmla="*/ 8172450 w 8172450"/>
              <a:gd name="connsiteY3" fmla="*/ 163190 h 382265"/>
              <a:gd name="connsiteX0" fmla="*/ 0 w 8172450"/>
              <a:gd name="connsiteY0" fmla="*/ 219075 h 219075"/>
              <a:gd name="connsiteX1" fmla="*/ 7248525 w 8172450"/>
              <a:gd name="connsiteY1" fmla="*/ 219075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23423 w 8172450"/>
              <a:gd name="connsiteY1" fmla="*/ 217488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17942 w 8172450"/>
              <a:gd name="connsiteY1" fmla="*/ 217712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33892 w 8172450"/>
              <a:gd name="connsiteY1" fmla="*/ 215554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25459 w 8172450"/>
              <a:gd name="connsiteY1" fmla="*/ 218729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20575"/>
              <a:gd name="connsiteX1" fmla="*/ 6908257 w 8172450"/>
              <a:gd name="connsiteY1" fmla="*/ 220575 h 220575"/>
              <a:gd name="connsiteX2" fmla="*/ 7355681 w 8172450"/>
              <a:gd name="connsiteY2" fmla="*/ 0 h 220575"/>
              <a:gd name="connsiteX3" fmla="*/ 8172450 w 8172450"/>
              <a:gd name="connsiteY3" fmla="*/ 0 h 220575"/>
              <a:gd name="connsiteX0" fmla="*/ 0 w 8172450"/>
              <a:gd name="connsiteY0" fmla="*/ 222671 h 224171"/>
              <a:gd name="connsiteX1" fmla="*/ 6908257 w 8172450"/>
              <a:gd name="connsiteY1" fmla="*/ 224171 h 224171"/>
              <a:gd name="connsiteX2" fmla="*/ 7083946 w 8172450"/>
              <a:gd name="connsiteY2" fmla="*/ 0 h 224171"/>
              <a:gd name="connsiteX3" fmla="*/ 8172450 w 8172450"/>
              <a:gd name="connsiteY3" fmla="*/ 3596 h 224171"/>
              <a:gd name="connsiteX0" fmla="*/ 0 w 8172450"/>
              <a:gd name="connsiteY0" fmla="*/ 219111 h 220611"/>
              <a:gd name="connsiteX1" fmla="*/ 6908257 w 8172450"/>
              <a:gd name="connsiteY1" fmla="*/ 220611 h 220611"/>
              <a:gd name="connsiteX2" fmla="*/ 7072685 w 8172450"/>
              <a:gd name="connsiteY2" fmla="*/ 0 h 220611"/>
              <a:gd name="connsiteX3" fmla="*/ 8172450 w 8172450"/>
              <a:gd name="connsiteY3" fmla="*/ 36 h 220611"/>
              <a:gd name="connsiteX0" fmla="*/ 0 w 8172450"/>
              <a:gd name="connsiteY0" fmla="*/ 219111 h 220071"/>
              <a:gd name="connsiteX1" fmla="*/ 6909820 w 8172450"/>
              <a:gd name="connsiteY1" fmla="*/ 220071 h 220071"/>
              <a:gd name="connsiteX2" fmla="*/ 7072685 w 8172450"/>
              <a:gd name="connsiteY2" fmla="*/ 0 h 220071"/>
              <a:gd name="connsiteX3" fmla="*/ 8172450 w 8172450"/>
              <a:gd name="connsiteY3" fmla="*/ 36 h 2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2450" h="220071">
                <a:moveTo>
                  <a:pt x="0" y="219111"/>
                </a:moveTo>
                <a:lnTo>
                  <a:pt x="6909820" y="220071"/>
                </a:lnTo>
                <a:lnTo>
                  <a:pt x="7072685" y="0"/>
                </a:lnTo>
                <a:lnTo>
                  <a:pt x="8172450" y="36"/>
                </a:lnTo>
              </a:path>
            </a:pathLst>
          </a:cu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94167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95486"/>
            <a:ext cx="8172000" cy="3240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6000" y="1116140"/>
            <a:ext cx="8172000" cy="3507839"/>
          </a:xfrm>
        </p:spPr>
        <p:txBody>
          <a:bodyPr/>
          <a:lstStyle>
            <a:lvl1pPr marL="1343025" indent="-1343025">
              <a:spcAft>
                <a:spcPts val="0"/>
              </a:spcAft>
              <a:buNone/>
              <a:tabLst>
                <a:tab pos="1028700" algn="r"/>
                <a:tab pos="1343025" algn="l"/>
              </a:tabLst>
              <a:defRPr sz="3500" baseline="0">
                <a:latin typeface="Seat Meta Black Roman" pitchFamily="34" charset="0"/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400">
                <a:latin typeface="Seat Meta Bold Italic" pitchFamily="34" charset="0"/>
              </a:defRPr>
            </a:lvl2pPr>
            <a:lvl3pPr marL="0" indent="0">
              <a:spcAft>
                <a:spcPts val="0"/>
              </a:spcAft>
              <a:buNone/>
              <a:defRPr sz="1400" baseline="0"/>
            </a:lvl3pPr>
            <a:lvl4pPr marL="0" indent="0">
              <a:spcAft>
                <a:spcPts val="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0"/>
              </a:spcAft>
              <a:buFont typeface="Arial" pitchFamily="34" charset="0"/>
              <a:buNone/>
              <a:defRPr sz="1400"/>
            </a:lvl5pPr>
          </a:lstStyle>
          <a:p>
            <a:pPr lvl="0"/>
            <a:r>
              <a:rPr lang="es-ES" dirty="0" smtClean="0"/>
              <a:t>Texto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/ Segundo nivel</a:t>
            </a:r>
          </a:p>
          <a:p>
            <a:pPr lvl="2"/>
            <a:r>
              <a:rPr lang="es-ES" dirty="0" smtClean="0"/>
              <a:t>   / Tercer nivel</a:t>
            </a:r>
          </a:p>
          <a:p>
            <a:pPr lvl="3"/>
            <a:r>
              <a:rPr lang="es-ES" dirty="0" smtClean="0"/>
              <a:t>       / Cuarto nivel</a:t>
            </a:r>
          </a:p>
          <a:p>
            <a:pPr lvl="4"/>
            <a:r>
              <a:rPr lang="es-ES" dirty="0" smtClean="0"/>
              <a:t>          / Quinto nivel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581528"/>
            <a:ext cx="8172000" cy="31603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400-AB60-44B7-A907-D29DEC0F92C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7650238" y="49046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s-E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3237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95486"/>
            <a:ext cx="8172000" cy="3240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33400" indent="-177800">
              <a:tabLst>
                <a:tab pos="533400" algn="l"/>
              </a:tabLst>
              <a:defRPr/>
            </a:lvl2pPr>
            <a:lvl3pPr marL="0" indent="812800">
              <a:buNone/>
              <a:defRPr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/ Tercer nivel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581528"/>
            <a:ext cx="8172000" cy="31603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6EED-2199-430B-B8F8-500F2E5D956C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95486"/>
            <a:ext cx="8172000" cy="3240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581528"/>
            <a:ext cx="8172000" cy="31603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486000" y="1188000"/>
            <a:ext cx="8172000" cy="3375000"/>
          </a:xfrm>
          <a:solidFill>
            <a:schemeClr val="accent6">
              <a:lumMod val="40000"/>
              <a:lumOff val="60000"/>
            </a:schemeClr>
          </a:solidFill>
        </p:spPr>
        <p:txBody>
          <a:bodyPr bIns="576000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Seat Meta Black Roman" pitchFamily="34" charset="0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E79A-427A-4BB3-B2CF-4843D8395E1D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7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195486"/>
            <a:ext cx="8172000" cy="3240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6000" y="2457000"/>
            <a:ext cx="2628000" cy="210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0" indent="0">
              <a:buNone/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2"/>
            <a:r>
              <a:rPr lang="es-ES" dirty="0" smtClean="0"/>
              <a:t>   / Segundo nivel</a:t>
            </a:r>
          </a:p>
          <a:p>
            <a:pPr lvl="2"/>
            <a:r>
              <a:rPr lang="es-ES" dirty="0" smtClean="0"/>
              <a:t>       / Tercer nivel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58000" y="2457000"/>
            <a:ext cx="2628000" cy="210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0" indent="0">
              <a:buNone/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2"/>
            <a:r>
              <a:rPr lang="es-ES" dirty="0" smtClean="0"/>
              <a:t>   / Segundo nivel</a:t>
            </a:r>
          </a:p>
          <a:p>
            <a:pPr lvl="2"/>
            <a:r>
              <a:rPr lang="es-ES" dirty="0" smtClean="0"/>
              <a:t>       / Tercer nivel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486000" y="1188000"/>
            <a:ext cx="2628000" cy="1107000"/>
          </a:xfrm>
          <a:solidFill>
            <a:schemeClr val="accent6">
              <a:lumMod val="40000"/>
              <a:lumOff val="60000"/>
            </a:schemeClr>
          </a:solidFill>
        </p:spPr>
        <p:txBody>
          <a:bodyPr bIns="57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at Meta Black Roman" pitchFamily="34" charset="0"/>
              </a:defRPr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fr-FR" noProof="0" dirty="0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/>
          </p:nvPr>
        </p:nvSpPr>
        <p:spPr>
          <a:xfrm>
            <a:off x="3258000" y="1188000"/>
            <a:ext cx="2628000" cy="1107000"/>
          </a:xfrm>
          <a:solidFill>
            <a:schemeClr val="accent6">
              <a:lumMod val="40000"/>
              <a:lumOff val="60000"/>
            </a:schemeClr>
          </a:solidFill>
        </p:spPr>
        <p:txBody>
          <a:bodyPr bIns="57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at Meta Black Roman" pitchFamily="34" charset="0"/>
              </a:defRPr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fr-FR" noProof="0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9"/>
          </p:nvPr>
        </p:nvSpPr>
        <p:spPr>
          <a:xfrm>
            <a:off x="6030000" y="1188000"/>
            <a:ext cx="2628000" cy="1107000"/>
          </a:xfrm>
          <a:solidFill>
            <a:schemeClr val="accent6">
              <a:lumMod val="40000"/>
              <a:lumOff val="60000"/>
            </a:schemeClr>
          </a:solidFill>
        </p:spPr>
        <p:txBody>
          <a:bodyPr bIns="57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at Meta Black Roman" pitchFamily="34" charset="0"/>
              </a:defRPr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fr-FR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0"/>
          </p:nvPr>
        </p:nvSpPr>
        <p:spPr>
          <a:xfrm>
            <a:off x="6030000" y="2457000"/>
            <a:ext cx="2628000" cy="2106000"/>
          </a:xfrm>
        </p:spPr>
        <p:txBody>
          <a:bodyPr/>
          <a:lstStyle>
            <a:lvl3pPr marL="0" indent="0">
              <a:buNone/>
              <a:defRPr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2"/>
            <a:r>
              <a:rPr lang="es-ES" dirty="0" smtClean="0"/>
              <a:t>   / Segundo nivel</a:t>
            </a:r>
          </a:p>
          <a:p>
            <a:pPr lvl="2"/>
            <a:r>
              <a:rPr lang="es-ES" dirty="0" smtClean="0"/>
              <a:t>       / Tercer nivel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581528"/>
            <a:ext cx="8172000" cy="31603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7479-91E8-4966-8655-FDB778E654C6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8BE87E2-7550-47E1-A299-2A040EE30E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333333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Reuniones de Asistencia Técnica 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r &amp;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85776" y="4677966"/>
            <a:ext cx="479425" cy="19883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00" b="1">
                <a:latin typeface="SeatMetaNormal" panose="020B0500000000000000" pitchFamily="34" charset="0"/>
              </a:defRPr>
            </a:lvl1pPr>
          </a:lstStyle>
          <a:p>
            <a:pPr>
              <a:defRPr/>
            </a:pPr>
            <a:fld id="{C74BD7D9-3639-40F1-A3EE-5C0D8E6F2B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43609" y="4676775"/>
            <a:ext cx="6408117" cy="1905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333333"/>
                </a:solidFill>
                <a:latin typeface="SeatMetaNormal" panose="020B0500000000000000" pitchFamily="34" charset="0"/>
              </a:defRPr>
            </a:lvl1pPr>
          </a:lstStyle>
          <a:p>
            <a:pPr>
              <a:defRPr/>
            </a:pPr>
            <a:r>
              <a:rPr lang="es-ES" dirty="0"/>
              <a:t>Reunión Regional Posventa 2015 – Enfocando el Cambio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6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2" descr="logo_seat_tex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47287"/>
            <a:ext cx="1396610" cy="4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85775" y="303611"/>
            <a:ext cx="817245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85775" y="1158479"/>
            <a:ext cx="8172450" cy="34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85778" y="4679158"/>
            <a:ext cx="341313" cy="14525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Seat Meta Black Roman" pitchFamily="34" charset="0"/>
              </a:defRPr>
            </a:lvl1pPr>
          </a:lstStyle>
          <a:p>
            <a:pPr>
              <a:defRPr/>
            </a:pPr>
            <a:fld id="{03BCC552-D637-4F3B-9BB7-EA8DF09327A4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485775" y="891779"/>
            <a:ext cx="8172450" cy="0"/>
          </a:xfrm>
          <a:prstGeom prst="line">
            <a:avLst/>
          </a:pr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 bwMode="gray">
          <a:xfrm>
            <a:off x="485775" y="4682730"/>
            <a:ext cx="8172450" cy="220265"/>
          </a:xfrm>
          <a:custGeom>
            <a:avLst/>
            <a:gdLst>
              <a:gd name="connsiteX0" fmla="*/ 0 w 8172450"/>
              <a:gd name="connsiteY0" fmla="*/ 219075 h 219075"/>
              <a:gd name="connsiteX1" fmla="*/ 7248525 w 8172450"/>
              <a:gd name="connsiteY1" fmla="*/ 219075 h 219075"/>
              <a:gd name="connsiteX2" fmla="*/ 7324725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38249 h 238249"/>
              <a:gd name="connsiteX1" fmla="*/ 7248525 w 8172450"/>
              <a:gd name="connsiteY1" fmla="*/ 238249 h 238249"/>
              <a:gd name="connsiteX2" fmla="*/ 7326585 w 8172450"/>
              <a:gd name="connsiteY2" fmla="*/ 0 h 238249"/>
              <a:gd name="connsiteX3" fmla="*/ 8172450 w 8172450"/>
              <a:gd name="connsiteY3" fmla="*/ 19174 h 238249"/>
              <a:gd name="connsiteX0" fmla="*/ 0 w 8172450"/>
              <a:gd name="connsiteY0" fmla="*/ 238249 h 238249"/>
              <a:gd name="connsiteX1" fmla="*/ 7248525 w 8172450"/>
              <a:gd name="connsiteY1" fmla="*/ 238249 h 238249"/>
              <a:gd name="connsiteX2" fmla="*/ 7398593 w 8172450"/>
              <a:gd name="connsiteY2" fmla="*/ 0 h 238249"/>
              <a:gd name="connsiteX3" fmla="*/ 8172450 w 8172450"/>
              <a:gd name="connsiteY3" fmla="*/ 19174 h 238249"/>
              <a:gd name="connsiteX0" fmla="*/ 0 w 8172450"/>
              <a:gd name="connsiteY0" fmla="*/ 219075 h 219075"/>
              <a:gd name="connsiteX1" fmla="*/ 7248525 w 8172450"/>
              <a:gd name="connsiteY1" fmla="*/ 219075 h 219075"/>
              <a:gd name="connsiteX2" fmla="*/ 7398593 w 8172450"/>
              <a:gd name="connsiteY2" fmla="*/ 52834 h 219075"/>
              <a:gd name="connsiteX3" fmla="*/ 8172450 w 8172450"/>
              <a:gd name="connsiteY3" fmla="*/ 0 h 219075"/>
              <a:gd name="connsiteX0" fmla="*/ 0 w 8172450"/>
              <a:gd name="connsiteY0" fmla="*/ 223837 h 223837"/>
              <a:gd name="connsiteX1" fmla="*/ 7248525 w 8172450"/>
              <a:gd name="connsiteY1" fmla="*/ 223837 h 223837"/>
              <a:gd name="connsiteX2" fmla="*/ 7350919 w 8172450"/>
              <a:gd name="connsiteY2" fmla="*/ 0 h 223837"/>
              <a:gd name="connsiteX3" fmla="*/ 8172450 w 8172450"/>
              <a:gd name="connsiteY3" fmla="*/ 4762 h 223837"/>
              <a:gd name="connsiteX0" fmla="*/ 0 w 8172450"/>
              <a:gd name="connsiteY0" fmla="*/ 382265 h 382265"/>
              <a:gd name="connsiteX1" fmla="*/ 7248525 w 8172450"/>
              <a:gd name="connsiteY1" fmla="*/ 382265 h 382265"/>
              <a:gd name="connsiteX2" fmla="*/ 7326585 w 8172450"/>
              <a:gd name="connsiteY2" fmla="*/ 0 h 382265"/>
              <a:gd name="connsiteX3" fmla="*/ 8172450 w 8172450"/>
              <a:gd name="connsiteY3" fmla="*/ 163190 h 382265"/>
              <a:gd name="connsiteX0" fmla="*/ 0 w 8172450"/>
              <a:gd name="connsiteY0" fmla="*/ 219075 h 219075"/>
              <a:gd name="connsiteX1" fmla="*/ 7248525 w 8172450"/>
              <a:gd name="connsiteY1" fmla="*/ 219075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23423 w 8172450"/>
              <a:gd name="connsiteY1" fmla="*/ 217488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17942 w 8172450"/>
              <a:gd name="connsiteY1" fmla="*/ 217712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33892 w 8172450"/>
              <a:gd name="connsiteY1" fmla="*/ 215554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19075"/>
              <a:gd name="connsiteX1" fmla="*/ 7225459 w 8172450"/>
              <a:gd name="connsiteY1" fmla="*/ 218729 h 219075"/>
              <a:gd name="connsiteX2" fmla="*/ 7355681 w 8172450"/>
              <a:gd name="connsiteY2" fmla="*/ 0 h 219075"/>
              <a:gd name="connsiteX3" fmla="*/ 8172450 w 8172450"/>
              <a:gd name="connsiteY3" fmla="*/ 0 h 219075"/>
              <a:gd name="connsiteX0" fmla="*/ 0 w 8172450"/>
              <a:gd name="connsiteY0" fmla="*/ 219075 h 220575"/>
              <a:gd name="connsiteX1" fmla="*/ 6908257 w 8172450"/>
              <a:gd name="connsiteY1" fmla="*/ 220575 h 220575"/>
              <a:gd name="connsiteX2" fmla="*/ 7355681 w 8172450"/>
              <a:gd name="connsiteY2" fmla="*/ 0 h 220575"/>
              <a:gd name="connsiteX3" fmla="*/ 8172450 w 8172450"/>
              <a:gd name="connsiteY3" fmla="*/ 0 h 220575"/>
              <a:gd name="connsiteX0" fmla="*/ 0 w 8172450"/>
              <a:gd name="connsiteY0" fmla="*/ 222671 h 224171"/>
              <a:gd name="connsiteX1" fmla="*/ 6908257 w 8172450"/>
              <a:gd name="connsiteY1" fmla="*/ 224171 h 224171"/>
              <a:gd name="connsiteX2" fmla="*/ 7083946 w 8172450"/>
              <a:gd name="connsiteY2" fmla="*/ 0 h 224171"/>
              <a:gd name="connsiteX3" fmla="*/ 8172450 w 8172450"/>
              <a:gd name="connsiteY3" fmla="*/ 3596 h 224171"/>
              <a:gd name="connsiteX0" fmla="*/ 0 w 8172450"/>
              <a:gd name="connsiteY0" fmla="*/ 219111 h 220611"/>
              <a:gd name="connsiteX1" fmla="*/ 6908257 w 8172450"/>
              <a:gd name="connsiteY1" fmla="*/ 220611 h 220611"/>
              <a:gd name="connsiteX2" fmla="*/ 7072685 w 8172450"/>
              <a:gd name="connsiteY2" fmla="*/ 0 h 220611"/>
              <a:gd name="connsiteX3" fmla="*/ 8172450 w 8172450"/>
              <a:gd name="connsiteY3" fmla="*/ 36 h 220611"/>
              <a:gd name="connsiteX0" fmla="*/ 0 w 8172450"/>
              <a:gd name="connsiteY0" fmla="*/ 219111 h 220071"/>
              <a:gd name="connsiteX1" fmla="*/ 6909820 w 8172450"/>
              <a:gd name="connsiteY1" fmla="*/ 220071 h 220071"/>
              <a:gd name="connsiteX2" fmla="*/ 7072685 w 8172450"/>
              <a:gd name="connsiteY2" fmla="*/ 0 h 220071"/>
              <a:gd name="connsiteX3" fmla="*/ 8172450 w 8172450"/>
              <a:gd name="connsiteY3" fmla="*/ 36 h 2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2450" h="220071">
                <a:moveTo>
                  <a:pt x="0" y="219111"/>
                </a:moveTo>
                <a:lnTo>
                  <a:pt x="6909820" y="220071"/>
                </a:lnTo>
                <a:lnTo>
                  <a:pt x="7072685" y="0"/>
                </a:lnTo>
                <a:lnTo>
                  <a:pt x="8172450" y="36"/>
                </a:lnTo>
              </a:path>
            </a:pathLst>
          </a:custGeom>
          <a:ln w="12700"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3"/>
          </p:nvPr>
        </p:nvSpPr>
        <p:spPr bwMode="gray">
          <a:xfrm>
            <a:off x="887413" y="4677967"/>
            <a:ext cx="6418262" cy="14644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65656"/>
                </a:solidFill>
                <a:latin typeface="Seat Meta Normal Roman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/ Prepared by Name Surname / </a:t>
            </a:r>
            <a:fld id="{71DFC486-7FE1-4668-A6DB-59013F2F9E34}" type="datetime1">
              <a:rPr lang="en-US"/>
              <a:pPr>
                <a:defRPr/>
              </a:pPr>
              <a:t>3/27/2015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66" r:id="rId2"/>
    <p:sldLayoutId id="2147484084" r:id="rId3"/>
    <p:sldLayoutId id="2147484067" r:id="rId4"/>
    <p:sldLayoutId id="2147484069" r:id="rId5"/>
    <p:sldLayoutId id="2147484070" r:id="rId6"/>
    <p:sldLayoutId id="2147484071" r:id="rId7"/>
    <p:sldLayoutId id="2147484090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Seat Meta Black Roman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eat Meta Black Roman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ts val="2700"/>
        </a:spcAft>
        <a:buFont typeface="Seat Meta Normal Roman" pitchFamily="34" charset="0"/>
        <a:buChar char="/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75" indent="-142875" algn="l" rtl="0" eaLnBrk="0" fontAlgn="base" hangingPunct="0">
        <a:spcBef>
          <a:spcPct val="0"/>
        </a:spcBef>
        <a:spcAft>
          <a:spcPts val="2700"/>
        </a:spcAft>
        <a:buFont typeface="Seat Meta Normal Roman" pitchFamily="34" charset="0"/>
        <a:buChar char="/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spcBef>
          <a:spcPct val="0"/>
        </a:spcBef>
        <a:spcAft>
          <a:spcPts val="2700"/>
        </a:spcAft>
        <a:buFont typeface="Seat Meta Normal Roman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tabLst>
          <a:tab pos="1524000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tabLst>
          <a:tab pos="1524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0"/>
          <p:cNvSpPr>
            <a:spLocks noChangeShapeType="1"/>
          </p:cNvSpPr>
          <p:nvPr/>
        </p:nvSpPr>
        <p:spPr bwMode="gray">
          <a:xfrm>
            <a:off x="485775" y="903685"/>
            <a:ext cx="8169275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800" dirty="0">
              <a:solidFill>
                <a:srgbClr val="000000"/>
              </a:solidFill>
              <a:latin typeface="Seat Meta Black Roman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6250" y="4685110"/>
            <a:ext cx="8667750" cy="456009"/>
            <a:chOff x="300" y="3935"/>
            <a:chExt cx="5460" cy="383"/>
          </a:xfrm>
        </p:grpSpPr>
        <p:pic>
          <p:nvPicPr>
            <p:cNvPr id="1032" name="Picture 12" descr="logo_texte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" y="3955"/>
              <a:ext cx="90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Freeform 16"/>
            <p:cNvSpPr>
              <a:spLocks/>
            </p:cNvSpPr>
            <p:nvPr userDrawn="1"/>
          </p:nvSpPr>
          <p:spPr bwMode="auto">
            <a:xfrm>
              <a:off x="300" y="3935"/>
              <a:ext cx="5146" cy="181"/>
            </a:xfrm>
            <a:custGeom>
              <a:avLst/>
              <a:gdLst>
                <a:gd name="T0" fmla="*/ 5182 w 5142"/>
                <a:gd name="T1" fmla="*/ 0 h 181"/>
                <a:gd name="T2" fmla="*/ 4568 w 5142"/>
                <a:gd name="T3" fmla="*/ 0 h 181"/>
                <a:gd name="T4" fmla="*/ 4453 w 5142"/>
                <a:gd name="T5" fmla="*/ 181 h 181"/>
                <a:gd name="T6" fmla="*/ 0 w 5142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42" h="181">
                  <a:moveTo>
                    <a:pt x="5142" y="0"/>
                  </a:moveTo>
                  <a:lnTo>
                    <a:pt x="4528" y="0"/>
                  </a:lnTo>
                  <a:lnTo>
                    <a:pt x="4423" y="181"/>
                  </a:lnTo>
                  <a:lnTo>
                    <a:pt x="0" y="181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 sz="1800" dirty="0">
                <a:solidFill>
                  <a:srgbClr val="000000"/>
                </a:solidFill>
                <a:latin typeface="Seat Meta Black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2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Seat Meta Black Roman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600"/>
        </a:lnSpc>
        <a:spcBef>
          <a:spcPts val="1800"/>
        </a:spcBef>
        <a:spcAft>
          <a:spcPct val="0"/>
        </a:spcAft>
        <a:buChar char="•"/>
        <a:tabLst>
          <a:tab pos="715963" algn="l"/>
        </a:tabLs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17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715963" algn="l"/>
        </a:tabLst>
        <a:defRPr sz="1400">
          <a:solidFill>
            <a:schemeClr val="tx1"/>
          </a:solidFill>
          <a:latin typeface="Seat Meta Bold Italic" pitchFamily="34" charset="0"/>
          <a:cs typeface="+mn-cs"/>
        </a:defRPr>
      </a:lvl2pPr>
      <a:lvl3pPr marL="720725" indent="193675" algn="l" rtl="0" eaLnBrk="0" fontAlgn="base" hangingPunct="0">
        <a:lnSpc>
          <a:spcPts val="1200"/>
        </a:lnSpc>
        <a:spcBef>
          <a:spcPct val="0"/>
        </a:spcBef>
        <a:spcAft>
          <a:spcPct val="0"/>
        </a:spcAft>
        <a:buChar char="•"/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3pPr>
      <a:lvl4pPr marL="722313" indent="649288" algn="l" rtl="0" eaLnBrk="0" fontAlgn="base" hangingPunct="0">
        <a:lnSpc>
          <a:spcPts val="1200"/>
        </a:lnSpc>
        <a:spcBef>
          <a:spcPct val="0"/>
        </a:spcBef>
        <a:spcAft>
          <a:spcPct val="0"/>
        </a:spcAft>
        <a:buChar char="–"/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4pPr>
      <a:lvl5pPr marL="723900" indent="1104900" algn="l" rtl="0" eaLnBrk="0" fontAlgn="base" hangingPunct="0">
        <a:lnSpc>
          <a:spcPts val="1200"/>
        </a:lnSpc>
        <a:spcBef>
          <a:spcPct val="0"/>
        </a:spcBef>
        <a:spcAft>
          <a:spcPct val="0"/>
        </a:spcAft>
        <a:buChar char="»"/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5pPr>
      <a:lvl6pPr marL="1181100"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6pPr>
      <a:lvl7pPr marL="1638300"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7pPr>
      <a:lvl8pPr marL="2095500"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8pPr>
      <a:lvl9pPr marL="2552700"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tabLst>
          <a:tab pos="715963" algn="l"/>
        </a:tabLst>
        <a:defRPr sz="1200">
          <a:solidFill>
            <a:schemeClr val="tx1"/>
          </a:solidFill>
          <a:latin typeface="SeatMetaNorm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6348" y="1851670"/>
            <a:ext cx="9117652" cy="3096344"/>
            <a:chOff x="-7712" y="2695163"/>
            <a:chExt cx="7198020" cy="2375810"/>
          </a:xfrm>
        </p:grpSpPr>
        <p:pic>
          <p:nvPicPr>
            <p:cNvPr id="8" name="Picture 2" descr="C:\Users\sbati05\Pictures\SS-AR-14-00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25"/>
            <a:stretch/>
          </p:blipFill>
          <p:spPr bwMode="auto">
            <a:xfrm>
              <a:off x="-7712" y="2695163"/>
              <a:ext cx="3322665" cy="2375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sbati05\Pictures\SS-CS-14-0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25"/>
            <a:stretch/>
          </p:blipFill>
          <p:spPr bwMode="auto">
            <a:xfrm>
              <a:off x="4212104" y="2695164"/>
              <a:ext cx="2978204" cy="237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sbati05\Pictures\SS-WS-14-027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25"/>
            <a:stretch/>
          </p:blipFill>
          <p:spPr bwMode="auto">
            <a:xfrm>
              <a:off x="2596198" y="2695163"/>
              <a:ext cx="2325108" cy="237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9" name="Espace réservé de la date 3"/>
          <p:cNvSpPr>
            <a:spLocks noGrp="1"/>
          </p:cNvSpPr>
          <p:nvPr>
            <p:ph type="dt" sz="quarter" idx="4294967295"/>
          </p:nvPr>
        </p:nvSpPr>
        <p:spPr bwMode="white">
          <a:xfrm>
            <a:off x="485775" y="4948238"/>
            <a:ext cx="2133600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500">
                <a:solidFill>
                  <a:schemeClr val="bg1"/>
                </a:solidFill>
                <a:latin typeface="Seat Meta Normal Roman" pitchFamily="34" charset="0"/>
              </a:rPr>
              <a:t>10/12/2012</a:t>
            </a:r>
          </a:p>
        </p:txBody>
      </p:sp>
      <p:sp>
        <p:nvSpPr>
          <p:cNvPr id="4100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2724150" y="4948238"/>
            <a:ext cx="6419850" cy="19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chemeClr val="bg1"/>
                </a:solidFill>
                <a:latin typeface="Seat Meta Normal Roman" pitchFamily="34" charset="0"/>
              </a:rPr>
              <a:t>Presentation title / Prepared by Name Surname / 00/00/2012</a:t>
            </a:r>
            <a:endParaRPr lang="fr-FR" sz="900" smtClean="0">
              <a:solidFill>
                <a:schemeClr val="bg1"/>
              </a:solidFill>
              <a:latin typeface="Seat Meta Normal Roman" pitchFamily="34" charset="0"/>
            </a:endParaRP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" y="4948238"/>
            <a:ext cx="341313" cy="19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5010F64-9ED5-4E2C-8CF2-A8FDC2DCC732}" type="slidenum">
              <a:rPr lang="fr-FR" sz="900" smtClean="0">
                <a:solidFill>
                  <a:schemeClr val="bg1"/>
                </a:solidFill>
                <a:latin typeface="Seat Meta Black Roman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900" smtClean="0">
              <a:solidFill>
                <a:schemeClr val="bg1"/>
              </a:solidFill>
              <a:latin typeface="Seat Meta Black Roman" pitchFamily="34" charset="0"/>
            </a:endParaRPr>
          </a:p>
        </p:txBody>
      </p:sp>
      <p:pic>
        <p:nvPicPr>
          <p:cNvPr id="4103" name="Picture 7" descr="F:\TECH_TO_ENJOY-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3"/>
          <a:stretch/>
        </p:blipFill>
        <p:spPr bwMode="auto">
          <a:xfrm>
            <a:off x="7007348" y="4587975"/>
            <a:ext cx="2136652" cy="5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547664" y="228630"/>
            <a:ext cx="7272808" cy="575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Seat Meta Black Roman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9pPr>
          </a:lstStyle>
          <a:p>
            <a:pPr eaLnBrk="1" hangingPunct="1"/>
            <a:r>
              <a:rPr lang="es-ES" b="1" dirty="0" smtClean="0">
                <a:latin typeface="SeatMetaNormal" panose="020B0500000000000000" pitchFamily="34" charset="0"/>
              </a:rPr>
              <a:t>CONVENCIÓN NACIONAL SEAT ESPAÑA</a:t>
            </a: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1526744" y="566750"/>
            <a:ext cx="8172450" cy="503635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/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75" indent="-1428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/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" indent="-1428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1524000" algn="l"/>
              </a:tabLst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1524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ct val="0"/>
              </a:spcAft>
              <a:buNone/>
            </a:pPr>
            <a:r>
              <a:rPr lang="es-ES" sz="2800" b="1" dirty="0" smtClean="0">
                <a:latin typeface="SeatMetaNormal" panose="020B0500000000000000" pitchFamily="34" charset="0"/>
              </a:rPr>
              <a:t>Posventa SEAT</a:t>
            </a:r>
          </a:p>
        </p:txBody>
      </p:sp>
      <p:sp>
        <p:nvSpPr>
          <p:cNvPr id="20" name="Espace réservé du texte 6"/>
          <p:cNvSpPr txBox="1">
            <a:spLocks/>
          </p:cNvSpPr>
          <p:nvPr/>
        </p:nvSpPr>
        <p:spPr>
          <a:xfrm>
            <a:off x="1547664" y="1070385"/>
            <a:ext cx="7344816" cy="30956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/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75" indent="-1428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/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" indent="-1428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1524000" algn="l"/>
              </a:tabLst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1524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ct val="0"/>
              </a:spcAft>
              <a:buNone/>
            </a:pPr>
            <a:r>
              <a:rPr lang="es-ES" sz="1400" dirty="0" smtClean="0">
                <a:solidFill>
                  <a:srgbClr val="C00000"/>
                </a:solidFill>
                <a:latin typeface="SeatMetaNormal" panose="020B0500000000000000" pitchFamily="34" charset="0"/>
              </a:rPr>
              <a:t>Pedro Elorduy – Director de Satisfacción al Cliente y Posventa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 r="1462" b="13370"/>
          <a:stretch/>
        </p:blipFill>
        <p:spPr bwMode="auto">
          <a:xfrm>
            <a:off x="0" y="1061901"/>
            <a:ext cx="4299074" cy="26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Triángulo rectángulo"/>
          <p:cNvSpPr/>
          <p:nvPr/>
        </p:nvSpPr>
        <p:spPr>
          <a:xfrm flipH="1">
            <a:off x="3818607" y="1082554"/>
            <a:ext cx="480466" cy="26403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</p:txBody>
      </p:sp>
      <p:sp>
        <p:nvSpPr>
          <p:cNvPr id="14" name="13 Paralelogramo"/>
          <p:cNvSpPr/>
          <p:nvPr/>
        </p:nvSpPr>
        <p:spPr>
          <a:xfrm>
            <a:off x="4174378" y="1293705"/>
            <a:ext cx="4518225" cy="419440"/>
          </a:xfrm>
          <a:prstGeom prst="parallelogram">
            <a:avLst>
              <a:gd name="adj" fmla="val 1765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 b="1" dirty="0">
              <a:solidFill>
                <a:srgbClr val="FFFFFF"/>
              </a:solidFill>
              <a:latin typeface="SeatMetaNormal" panose="020B0500000000000000" pitchFamily="34" charset="0"/>
            </a:endParaRPr>
          </a:p>
        </p:txBody>
      </p:sp>
      <p:sp>
        <p:nvSpPr>
          <p:cNvPr id="9218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extLst/>
        </p:spPr>
        <p:txBody>
          <a:bodyPr vert="horz" lIns="0" tIns="0" rIns="0" bIns="0" rtlCol="0" anchor="b" anchorCtr="0"/>
          <a:lstStyle/>
          <a:p>
            <a:fld id="{848933E3-BF31-4C15-AD8B-676AFC34E9E2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10</a:t>
            </a:fld>
            <a:endParaRPr lang="fr-FR" sz="800" b="1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2.1 </a:t>
            </a:r>
            <a:r>
              <a:rPr lang="es-ES" b="1" dirty="0" smtClean="0">
                <a:latin typeface="SeatMetaNormal" panose="020B0500000000000000" pitchFamily="34" charset="0"/>
              </a:rPr>
              <a:t>Marketing Posventa</a:t>
            </a:r>
          </a:p>
        </p:txBody>
      </p:sp>
      <p:sp>
        <p:nvSpPr>
          <p:cNvPr id="9222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Incentivo Asesores de Servicio</a:t>
            </a:r>
          </a:p>
          <a:p>
            <a:pPr eaLnBrk="1" hangingPunct="1">
              <a:spcAft>
                <a:spcPct val="0"/>
              </a:spcAft>
            </a:pPr>
            <a:endParaRPr lang="es-ES" dirty="0" smtClean="0">
              <a:latin typeface="SeatMetaNormal" panose="020B0500000000000000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91268" y="982439"/>
            <a:ext cx="4423605" cy="227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  <a:latin typeface="SeatMetaNormal" panose="020B0500000000000000" pitchFamily="34" charset="0"/>
              </a:rPr>
              <a:t>/ </a:t>
            </a:r>
            <a:r>
              <a:rPr lang="es-ES" sz="1400" b="1" dirty="0" smtClean="0">
                <a:latin typeface="SeatMetaNormal" panose="020B0500000000000000" pitchFamily="34" charset="0"/>
              </a:rPr>
              <a:t>Programa en marcha con éxito desde el 23 de Febrero!</a:t>
            </a:r>
            <a:r>
              <a:rPr lang="es-ES" sz="1400" dirty="0" smtClean="0">
                <a:latin typeface="SeatMetaNormal" panose="020B0500000000000000" pitchFamily="34" charset="0"/>
              </a:rPr>
              <a:t> </a:t>
            </a:r>
          </a:p>
        </p:txBody>
      </p:sp>
      <p:sp>
        <p:nvSpPr>
          <p:cNvPr id="23" name="22 Paralelogramo"/>
          <p:cNvSpPr/>
          <p:nvPr/>
        </p:nvSpPr>
        <p:spPr bwMode="auto">
          <a:xfrm>
            <a:off x="417857" y="3939902"/>
            <a:ext cx="8274746" cy="648072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SeatMetaNormal" panose="020B0500000000000000" pitchFamily="34" charset="0"/>
              </a:rPr>
              <a:t>APROVECHAD LA PERSONALIZACIÓN DE OFERTAS DE LA CAMPAÑA LOCAL MAR-ABR </a:t>
            </a:r>
            <a:endParaRPr lang="es-ES" sz="1400" b="1" dirty="0" smtClean="0">
              <a:solidFill>
                <a:schemeClr val="bg1"/>
              </a:solidFill>
              <a:latin typeface="SeatMetaNormal" panose="020B0500000000000000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PARA </a:t>
            </a:r>
            <a:r>
              <a:rPr lang="es-ES" sz="1400" b="1" dirty="0">
                <a:solidFill>
                  <a:schemeClr val="bg1"/>
                </a:solidFill>
                <a:latin typeface="SeatMetaNormal" panose="020B0500000000000000" pitchFamily="34" charset="0"/>
              </a:rPr>
              <a:t>EXPLOTAR ESTE PROGRAMA DE </a:t>
            </a:r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INCENTIVOS</a:t>
            </a:r>
            <a:endParaRPr lang="es-ES" sz="1400" b="1" dirty="0">
              <a:solidFill>
                <a:schemeClr val="bg1"/>
              </a:solidFill>
              <a:latin typeface="SeatMetaNormal" panose="020B0500000000000000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22204" y="310628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- </a:t>
            </a:r>
            <a:r>
              <a:rPr lang="es-ES" sz="12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1341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</a:t>
            </a:r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Pastillas 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Freno</a:t>
            </a:r>
          </a:p>
          <a:p>
            <a:pPr lvl="0"/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- </a:t>
            </a:r>
            <a:r>
              <a:rPr lang="es-ES" sz="12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576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Placas de Matricula</a:t>
            </a:r>
          </a:p>
          <a:p>
            <a:pPr lvl="0"/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- </a:t>
            </a:r>
            <a:r>
              <a:rPr lang="es-ES" sz="12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9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</a:t>
            </a:r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Barras 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Portantes</a:t>
            </a:r>
            <a:endParaRPr lang="es-ES" sz="1200" dirty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14220" y="3104919"/>
            <a:ext cx="174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 - </a:t>
            </a:r>
            <a:r>
              <a:rPr lang="es-ES" sz="12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3403 </a:t>
            </a:r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Neumáticos </a:t>
            </a:r>
          </a:p>
          <a:p>
            <a:pPr lvl="0"/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 - </a:t>
            </a:r>
            <a:r>
              <a:rPr lang="es-ES" sz="12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537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</a:t>
            </a:r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Baterías</a:t>
            </a:r>
          </a:p>
          <a:p>
            <a:pPr lvl="0"/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 - </a:t>
            </a:r>
            <a:r>
              <a:rPr lang="es-ES" sz="1200" b="1" dirty="0">
                <a:solidFill>
                  <a:prstClr val="black"/>
                </a:solidFill>
                <a:latin typeface="SeatMetaNormal" panose="020B0500000000000000" pitchFamily="34" charset="0"/>
              </a:rPr>
              <a:t>1</a:t>
            </a:r>
            <a:r>
              <a:rPr lang="es-ES" sz="12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750</a:t>
            </a:r>
            <a:r>
              <a:rPr lang="es-ES" sz="12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</a:t>
            </a:r>
            <a:r>
              <a:rPr lang="es-ES" sz="1200" dirty="0">
                <a:solidFill>
                  <a:prstClr val="black"/>
                </a:solidFill>
                <a:latin typeface="SeatMetaNormal" panose="020B0500000000000000" pitchFamily="34" charset="0"/>
              </a:rPr>
              <a:t>Escobillas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68036" y="1349535"/>
            <a:ext cx="4049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Inscritos: 397 </a:t>
            </a:r>
            <a:r>
              <a:rPr lang="es-ES" sz="1400" b="1" dirty="0">
                <a:solidFill>
                  <a:schemeClr val="bg1"/>
                </a:solidFill>
                <a:latin typeface="SeatMetaNormal" panose="020B0500000000000000" pitchFamily="34" charset="0"/>
              </a:rPr>
              <a:t>Asesores </a:t>
            </a:r>
            <a:r>
              <a:rPr lang="es-ES" sz="1400" dirty="0">
                <a:solidFill>
                  <a:schemeClr val="bg1"/>
                </a:solidFill>
                <a:latin typeface="SeatMetaNormal" panose="020B0500000000000000" pitchFamily="34" charset="0"/>
              </a:rPr>
              <a:t>de </a:t>
            </a:r>
            <a:r>
              <a:rPr lang="es-ES" sz="1400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Servicio de </a:t>
            </a:r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272</a:t>
            </a:r>
            <a:r>
              <a:rPr lang="es-ES" sz="1400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SeatMetaNormal" panose="020B0500000000000000" pitchFamily="34" charset="0"/>
              </a:rPr>
              <a:t>SSAA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58839" y="2812896"/>
            <a:ext cx="3014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400" b="1" dirty="0">
                <a:solidFill>
                  <a:srgbClr val="C00000"/>
                </a:solidFill>
                <a:latin typeface="SeatMetaNormal" panose="020B0500000000000000" pitchFamily="34" charset="0"/>
              </a:rPr>
              <a:t>/ </a:t>
            </a:r>
            <a:r>
              <a:rPr lang="es-ES" sz="1400" b="1" dirty="0">
                <a:solidFill>
                  <a:prstClr val="black"/>
                </a:solidFill>
                <a:latin typeface="SeatMetaNormal" panose="020B0500000000000000" pitchFamily="34" charset="0"/>
              </a:rPr>
              <a:t>Ventas </a:t>
            </a:r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reportadas en 4 semanas:  </a:t>
            </a:r>
            <a:endParaRPr lang="es-ES" sz="1400" b="1" dirty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  <p:sp>
        <p:nvSpPr>
          <p:cNvPr id="19" name="18 Paralelogramo"/>
          <p:cNvSpPr/>
          <p:nvPr/>
        </p:nvSpPr>
        <p:spPr>
          <a:xfrm>
            <a:off x="3983878" y="2383365"/>
            <a:ext cx="4518225" cy="419440"/>
          </a:xfrm>
          <a:prstGeom prst="parallelogram">
            <a:avLst>
              <a:gd name="adj" fmla="val 1765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 b="1" dirty="0">
              <a:solidFill>
                <a:srgbClr val="FFFFFF"/>
              </a:solidFill>
              <a:latin typeface="SeatMetaNormal" panose="020B0500000000000000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68976" y="2454062"/>
            <a:ext cx="3572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247 </a:t>
            </a:r>
            <a:r>
              <a:rPr lang="es-ES" sz="1400" b="1" dirty="0">
                <a:solidFill>
                  <a:schemeClr val="bg1"/>
                </a:solidFill>
                <a:latin typeface="SeatMetaNormal" panose="020B0500000000000000" pitchFamily="34" charset="0"/>
              </a:rPr>
              <a:t>Asesores </a:t>
            </a:r>
            <a:r>
              <a:rPr lang="es-ES" sz="1400" dirty="0">
                <a:solidFill>
                  <a:schemeClr val="bg1"/>
                </a:solidFill>
                <a:latin typeface="SeatMetaNormal" panose="020B0500000000000000" pitchFamily="34" charset="0"/>
              </a:rPr>
              <a:t>reportando activamente</a:t>
            </a:r>
            <a:r>
              <a:rPr lang="es-ES" sz="1400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!</a:t>
            </a:r>
            <a:endParaRPr lang="es-ES" sz="1400" dirty="0">
              <a:solidFill>
                <a:schemeClr val="bg1"/>
              </a:solidFill>
              <a:latin typeface="SeatMetaNormal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" grpId="0"/>
      <p:bldP spid="3" grpId="0"/>
      <p:bldP spid="4" grpId="0"/>
      <p:bldP spid="7" grpId="0"/>
      <p:bldP spid="1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 vert="horz" lIns="0" tIns="0" rIns="0" bIns="0" rtlCol="0" anchor="b" anchorCtr="0"/>
          <a:lstStyle/>
          <a:p>
            <a:fld id="{B1B66EED-2199-430B-B8F8-500F2E5D956C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11</a:t>
            </a:fld>
            <a:endParaRPr lang="fr-FR" sz="80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18" name="17 Paralelogramo"/>
          <p:cNvSpPr/>
          <p:nvPr/>
        </p:nvSpPr>
        <p:spPr bwMode="auto">
          <a:xfrm>
            <a:off x="417857" y="4155926"/>
            <a:ext cx="8274746" cy="340638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ATIPICOS</a:t>
            </a:r>
            <a:r>
              <a:rPr lang="es-ES" sz="1400" b="1" dirty="0">
                <a:solidFill>
                  <a:schemeClr val="bg1"/>
                </a:solidFill>
                <a:latin typeface="SeatMetaNormal" panose="020B0500000000000000" pitchFamily="34" charset="0"/>
              </a:rPr>
              <a:t>= GARANTÍA DE FUTURO</a:t>
            </a:r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!</a:t>
            </a:r>
            <a:endParaRPr lang="es-ES" sz="1400" b="1" dirty="0">
              <a:solidFill>
                <a:schemeClr val="bg1"/>
              </a:solidFill>
              <a:latin typeface="SeatMetaNormal" panose="020B0500000000000000" pitchFamily="34" charset="0"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2.1 </a:t>
            </a:r>
            <a:r>
              <a:rPr lang="es-ES" b="1" dirty="0" smtClean="0">
                <a:latin typeface="SeatMetaNormal" panose="020B0500000000000000" pitchFamily="34" charset="0"/>
              </a:rPr>
              <a:t>Marketing Posventa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Productos Atípicos</a:t>
            </a:r>
          </a:p>
          <a:p>
            <a:pPr eaLnBrk="1" hangingPunct="1">
              <a:spcAft>
                <a:spcPct val="0"/>
              </a:spcAft>
            </a:pPr>
            <a:endParaRPr lang="es-ES" dirty="0" smtClean="0">
              <a:latin typeface="SeatMetaNormal" panose="020B0500000000000000" pitchFamily="34" charset="0"/>
            </a:endParaRP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13138"/>
              </p:ext>
            </p:extLst>
          </p:nvPr>
        </p:nvGraphicFramePr>
        <p:xfrm>
          <a:off x="899592" y="2344693"/>
          <a:ext cx="3096344" cy="217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409864"/>
              </p:ext>
            </p:extLst>
          </p:nvPr>
        </p:nvGraphicFramePr>
        <p:xfrm>
          <a:off x="3851920" y="2587950"/>
          <a:ext cx="2341760" cy="176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001695"/>
              </p:ext>
            </p:extLst>
          </p:nvPr>
        </p:nvGraphicFramePr>
        <p:xfrm>
          <a:off x="6084168" y="804361"/>
          <a:ext cx="2655487" cy="17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775402"/>
              </p:ext>
            </p:extLst>
          </p:nvPr>
        </p:nvGraphicFramePr>
        <p:xfrm>
          <a:off x="3684896" y="827629"/>
          <a:ext cx="2655487" cy="165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30931"/>
              </p:ext>
            </p:extLst>
          </p:nvPr>
        </p:nvGraphicFramePr>
        <p:xfrm>
          <a:off x="1181825" y="856181"/>
          <a:ext cx="2549841" cy="165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7" name="26 Conector recto"/>
          <p:cNvCxnSpPr/>
          <p:nvPr/>
        </p:nvCxnSpPr>
        <p:spPr>
          <a:xfrm>
            <a:off x="476383" y="2337744"/>
            <a:ext cx="8088065" cy="0"/>
          </a:xfrm>
          <a:prstGeom prst="line">
            <a:avLst/>
          </a:prstGeom>
          <a:noFill/>
          <a:ln w="9525" cap="flat" cmpd="sng" algn="ctr">
            <a:solidFill>
              <a:srgbClr val="33333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27 CuadroTexto"/>
          <p:cNvSpPr txBox="1"/>
          <p:nvPr/>
        </p:nvSpPr>
        <p:spPr>
          <a:xfrm rot="16200000">
            <a:off x="102786" y="1469503"/>
            <a:ext cx="1216970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SeatMetaNormal" panose="020B0500000000000000" pitchFamily="34" charset="0"/>
              </a:rPr>
              <a:t>Canal privado</a:t>
            </a:r>
            <a:endParaRPr lang="es-ES" sz="1200" b="1" dirty="0">
              <a:latin typeface="SeatMetaNormal" panose="020B0500000000000000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 rot="16200000">
            <a:off x="-70725" y="3094152"/>
            <a:ext cx="1558516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 smtClean="0">
                <a:latin typeface="SeatMetaNormal" panose="020B0500000000000000" pitchFamily="34" charset="0"/>
              </a:rPr>
              <a:t>Canal financiado</a:t>
            </a:r>
            <a:endParaRPr lang="es-ES" sz="1200" b="1" dirty="0">
              <a:latin typeface="SeatMetaNormal" panose="020B0500000000000000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67713" y="2393826"/>
            <a:ext cx="2846527" cy="241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 smtClean="0">
                <a:latin typeface="SeatMetaNormal" panose="020B0500000000000000" pitchFamily="34" charset="0"/>
              </a:rPr>
              <a:t>Numero de productos atípicos contratados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025619" y="2409066"/>
            <a:ext cx="2846527" cy="241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 smtClean="0">
                <a:latin typeface="SeatMetaNormal" panose="020B0500000000000000" pitchFamily="34" charset="0"/>
              </a:rPr>
              <a:t>2 productos atípicos contratados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3731666" y="2386206"/>
            <a:ext cx="2352502" cy="19935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100" b="1" dirty="0">
                <a:latin typeface="SeatMetaNormal" panose="020B0500000000000000" pitchFamily="34" charset="0"/>
              </a:rPr>
              <a:t>1</a:t>
            </a:r>
            <a:r>
              <a:rPr lang="es-ES" sz="1100" b="1" dirty="0" smtClean="0">
                <a:latin typeface="SeatMetaNormal" panose="020B0500000000000000" pitchFamily="34" charset="0"/>
              </a:rPr>
              <a:t> producto atípico contratado</a:t>
            </a:r>
          </a:p>
        </p:txBody>
      </p:sp>
      <p:graphicFrame>
        <p:nvGraphicFramePr>
          <p:cNvPr id="3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255778"/>
              </p:ext>
            </p:extLst>
          </p:nvPr>
        </p:nvGraphicFramePr>
        <p:xfrm>
          <a:off x="6084168" y="2635049"/>
          <a:ext cx="2752451" cy="17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358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7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6" grpId="0">
        <p:bldAsOne/>
      </p:bldGraphic>
      <p:bldP spid="28" grpId="0" animBg="1"/>
      <p:bldP spid="29" grpId="0" animBg="1"/>
      <p:bldP spid="30" grpId="0"/>
      <p:bldP spid="31" grpId="0"/>
      <p:bldP spid="32" grpId="0"/>
      <p:bldGraphic spid="3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303610"/>
            <a:ext cx="8169275" cy="5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Seat Meta Black Roman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  <a:latin typeface="Seat Meta Normal Roman" pitchFamily="34" charset="0"/>
              </a:rPr>
              <a:t>Asistencia Técnica </a:t>
            </a:r>
            <a:r>
              <a:rPr lang="en-US" kern="0" dirty="0" smtClean="0">
                <a:solidFill>
                  <a:srgbClr val="000000"/>
                </a:solidFill>
              </a:rPr>
              <a:t/>
            </a:r>
            <a:br>
              <a:rPr lang="en-US" kern="0" dirty="0" smtClean="0">
                <a:solidFill>
                  <a:srgbClr val="000000"/>
                </a:solidFill>
              </a:rPr>
            </a:br>
            <a:r>
              <a:rPr lang="en-US" sz="2200" kern="0" dirty="0" smtClean="0">
                <a:solidFill>
                  <a:srgbClr val="C9282D"/>
                </a:solidFill>
                <a:latin typeface="Seat Meta Normal Roman" pitchFamily="34" charset="0"/>
              </a:rPr>
              <a:t>Sistema de </a:t>
            </a:r>
            <a:r>
              <a:rPr lang="en-US" sz="2200" kern="0" dirty="0" err="1" smtClean="0">
                <a:solidFill>
                  <a:srgbClr val="C9282D"/>
                </a:solidFill>
                <a:latin typeface="Seat Meta Normal Roman" pitchFamily="34" charset="0"/>
              </a:rPr>
              <a:t>alquiler</a:t>
            </a:r>
            <a:r>
              <a:rPr lang="en-US" sz="2200" kern="0" dirty="0" smtClean="0">
                <a:solidFill>
                  <a:srgbClr val="C9282D"/>
                </a:solidFill>
                <a:latin typeface="Seat Meta Normal Roman" pitchFamily="34" charset="0"/>
              </a:rPr>
              <a:t> de U&amp;E (26/03/2015)</a:t>
            </a:r>
          </a:p>
        </p:txBody>
      </p:sp>
      <p:sp>
        <p:nvSpPr>
          <p:cNvPr id="6147" name="12 Paralelogramo"/>
          <p:cNvSpPr>
            <a:spLocks noChangeArrowheads="1"/>
          </p:cNvSpPr>
          <p:nvPr/>
        </p:nvSpPr>
        <p:spPr bwMode="auto">
          <a:xfrm>
            <a:off x="346075" y="4245769"/>
            <a:ext cx="8618538" cy="323850"/>
          </a:xfrm>
          <a:prstGeom prst="parallelogram">
            <a:avLst>
              <a:gd name="adj" fmla="val 25042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SeatMetaNormal" pitchFamily="34" charset="0"/>
              </a:rPr>
              <a:t>Subvención para instalaciones secundarias a partir de 300 adheridos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7554"/>
            <a:ext cx="1657350" cy="227409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14 CuadroTexto"/>
          <p:cNvSpPr txBox="1">
            <a:spLocks noChangeArrowheads="1"/>
          </p:cNvSpPr>
          <p:nvPr/>
        </p:nvSpPr>
        <p:spPr bwMode="auto">
          <a:xfrm>
            <a:off x="2051050" y="28575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85750" indent="-28575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at Meta Black Roman"/>
                <a:cs typeface="Arial" pitchFamily="34" charset="0"/>
              </a:defRPr>
            </a:lvl9pPr>
          </a:lstStyle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sz="1400"/>
              <a:t>Reducción inversión en herramientas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sz="1400"/>
              <a:t>Reducción costes calibraciones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sz="1400"/>
              <a:t>Reducción consumibles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s-ES" sz="1400"/>
              <a:t>Simplificación para auditorías estándares</a:t>
            </a:r>
            <a:endParaRPr lang="es-ES_tradnl" sz="1400"/>
          </a:p>
        </p:txBody>
      </p:sp>
      <p:graphicFrame>
        <p:nvGraphicFramePr>
          <p:cNvPr id="16" name="2 Gráfico"/>
          <p:cNvGraphicFramePr>
            <a:graphicFrameLocks/>
          </p:cNvGraphicFramePr>
          <p:nvPr/>
        </p:nvGraphicFramePr>
        <p:xfrm>
          <a:off x="2051720" y="1377500"/>
          <a:ext cx="3744417" cy="129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156325" y="1377553"/>
          <a:ext cx="2808288" cy="210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96"/>
                <a:gridCol w="936096"/>
                <a:gridCol w="936096"/>
              </a:tblGrid>
              <a:tr h="320025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Grupos</a:t>
                      </a:r>
                      <a:endParaRPr lang="es-ES_tradnl" sz="800" dirty="0"/>
                    </a:p>
                  </a:txBody>
                  <a:tcPr marL="91439" marR="91439" marT="34283" marB="34283"/>
                </a:tc>
                <a:tc>
                  <a:txBody>
                    <a:bodyPr/>
                    <a:lstStyle/>
                    <a:p>
                      <a:r>
                        <a:rPr lang="es-ES" sz="800" dirty="0" err="1" smtClean="0"/>
                        <a:t>Instalaciónprincipal</a:t>
                      </a:r>
                      <a:endParaRPr lang="es-ES_tradnl" sz="800" dirty="0"/>
                    </a:p>
                  </a:txBody>
                  <a:tcPr marL="91439" marR="91439" marT="34283" marB="34283"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Instalación</a:t>
                      </a:r>
                      <a:r>
                        <a:rPr lang="es-ES" sz="800" baseline="0" dirty="0" smtClean="0"/>
                        <a:t> secundaria</a:t>
                      </a:r>
                      <a:endParaRPr lang="es-ES_tradnl" sz="800" dirty="0"/>
                    </a:p>
                  </a:txBody>
                  <a:tcPr marL="91439" marR="91439" marT="34283" marB="34283"/>
                </a:tc>
              </a:tr>
              <a:tr h="297707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1</a:t>
                      </a:r>
                      <a:r>
                        <a:rPr lang="es-ES" sz="800" baseline="0" dirty="0" smtClean="0"/>
                        <a:t> </a:t>
                      </a:r>
                      <a:r>
                        <a:rPr lang="es-ES" sz="800" baseline="0" dirty="0" err="1" smtClean="0"/>
                        <a:t>inst.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255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-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</a:tr>
              <a:tr h="297707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2 </a:t>
                      </a:r>
                      <a:r>
                        <a:rPr lang="es-ES" sz="800" dirty="0" err="1" smtClean="0"/>
                        <a:t>inst.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18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18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</a:tr>
              <a:tr h="297707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3 </a:t>
                      </a:r>
                      <a:r>
                        <a:rPr lang="es-ES" sz="800" dirty="0" err="1" smtClean="0"/>
                        <a:t>inst.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6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</a:tr>
              <a:tr h="297707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4</a:t>
                      </a:r>
                      <a:r>
                        <a:rPr lang="es-ES" sz="800" baseline="0" dirty="0" smtClean="0"/>
                        <a:t> </a:t>
                      </a:r>
                      <a:r>
                        <a:rPr lang="es-ES" sz="800" baseline="0" dirty="0" err="1" smtClean="0"/>
                        <a:t>inst.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6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</a:tr>
              <a:tr h="297707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Motoras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7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</a:t>
                      </a:r>
                      <a:endParaRPr lang="es-ES_tradnl" sz="800" dirty="0"/>
                    </a:p>
                  </a:txBody>
                  <a:tcPr marL="91439" marR="91439" marT="34283" marB="34283" anchor="ctr"/>
                </a:tc>
              </a:tr>
              <a:tr h="297707">
                <a:tc>
                  <a:txBody>
                    <a:bodyPr/>
                    <a:lstStyle/>
                    <a:p>
                      <a:r>
                        <a:rPr lang="es-ES" sz="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_tradnl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83" marB="3428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chemeClr val="bg1"/>
                          </a:solidFill>
                        </a:rPr>
                        <a:t>285</a:t>
                      </a:r>
                      <a:endParaRPr lang="es-ES_tradnl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83" marB="3428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s-ES_tradnl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83" marB="34283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8" name="17 Estrella de 10 puntas"/>
          <p:cNvSpPr/>
          <p:nvPr/>
        </p:nvSpPr>
        <p:spPr bwMode="auto">
          <a:xfrm>
            <a:off x="7235825" y="3436144"/>
            <a:ext cx="649288" cy="232172"/>
          </a:xfrm>
          <a:prstGeom prst="star10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latin typeface="Arial" charset="0"/>
                <a:ea typeface="MS PGothic" charset="0"/>
                <a:cs typeface="MS PGothic" charset="0"/>
              </a:rPr>
              <a:t>300</a:t>
            </a:r>
            <a:endParaRPr lang="es-ES_tradnl" sz="1200" b="1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3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Paralelogramo"/>
          <p:cNvSpPr/>
          <p:nvPr/>
        </p:nvSpPr>
        <p:spPr bwMode="auto">
          <a:xfrm>
            <a:off x="5489185" y="1012698"/>
            <a:ext cx="3331288" cy="3528392"/>
          </a:xfrm>
          <a:prstGeom prst="parallelogram">
            <a:avLst>
              <a:gd name="adj" fmla="val 8714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0" tIns="0" rIns="0" bIns="0" rtlCol="0" anchor="t"/>
          <a:lstStyle/>
          <a:p>
            <a:pPr algn="ctr"/>
            <a:endParaRPr lang="es-ES" sz="1600" b="1" dirty="0" smtClean="0">
              <a:solidFill>
                <a:schemeClr val="bg1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35" name="34 Paralelogramo"/>
          <p:cNvSpPr/>
          <p:nvPr/>
        </p:nvSpPr>
        <p:spPr>
          <a:xfrm>
            <a:off x="5739368" y="2412494"/>
            <a:ext cx="2736304" cy="1884025"/>
          </a:xfrm>
          <a:prstGeom prst="parallelogram">
            <a:avLst>
              <a:gd name="adj" fmla="val 922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</p:txBody>
      </p:sp>
      <p:sp>
        <p:nvSpPr>
          <p:cNvPr id="43" name="42 Paralelogramo"/>
          <p:cNvSpPr/>
          <p:nvPr/>
        </p:nvSpPr>
        <p:spPr bwMode="auto">
          <a:xfrm>
            <a:off x="3763414" y="3017495"/>
            <a:ext cx="1725770" cy="1372671"/>
          </a:xfrm>
          <a:prstGeom prst="parallelogram">
            <a:avLst>
              <a:gd name="adj" fmla="val 871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endParaRPr lang="es-ES" sz="1600" b="1" dirty="0"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pic>
        <p:nvPicPr>
          <p:cNvPr id="3074" name="Picture 2" descr="D:\USUARIS\sleon40\Desktop\du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4" y="1340590"/>
            <a:ext cx="1916449" cy="14363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7811" y="931358"/>
            <a:ext cx="1055881" cy="38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050" b="1" dirty="0" smtClean="0">
                <a:solidFill>
                  <a:srgbClr val="000000"/>
                </a:solidFill>
                <a:latin typeface="SeatMetaNormal" panose="020B0500000000000000" pitchFamily="34" charset="0"/>
              </a:rPr>
              <a:t>SERVICIO AUTORIZADO</a:t>
            </a:r>
            <a:endParaRPr lang="es-ES" sz="105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2508987" y="1228976"/>
            <a:ext cx="1092291" cy="3584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050" b="1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¿A quién?</a:t>
            </a:r>
          </a:p>
        </p:txBody>
      </p:sp>
      <p:sp>
        <p:nvSpPr>
          <p:cNvPr id="36" name="35 Elipse"/>
          <p:cNvSpPr/>
          <p:nvPr/>
        </p:nvSpPr>
        <p:spPr>
          <a:xfrm>
            <a:off x="2638475" y="1827032"/>
            <a:ext cx="1123791" cy="3231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050" b="1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¡No me contestan!</a:t>
            </a:r>
          </a:p>
        </p:txBody>
      </p:sp>
      <p:sp>
        <p:nvSpPr>
          <p:cNvPr id="5" name="4 Flecha derecha"/>
          <p:cNvSpPr/>
          <p:nvPr/>
        </p:nvSpPr>
        <p:spPr>
          <a:xfrm rot="5400000">
            <a:off x="3110748" y="2127887"/>
            <a:ext cx="136438" cy="181021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700" dirty="0" smtClean="0">
              <a:solidFill>
                <a:srgbClr val="FFFFFF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>
            <a:off x="2051681" y="1906464"/>
            <a:ext cx="540110" cy="135668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700" dirty="0" smtClean="0">
              <a:solidFill>
                <a:srgbClr val="FFFFFF"/>
              </a:solidFill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2632822" y="2301484"/>
            <a:ext cx="1092291" cy="4093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900" b="1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Delegado Zona Posventa</a:t>
            </a:r>
          </a:p>
        </p:txBody>
      </p:sp>
      <p:sp>
        <p:nvSpPr>
          <p:cNvPr id="42" name="41 Flecha derecha"/>
          <p:cNvSpPr/>
          <p:nvPr/>
        </p:nvSpPr>
        <p:spPr>
          <a:xfrm rot="20349914">
            <a:off x="2060270" y="1504419"/>
            <a:ext cx="494673" cy="139245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700" dirty="0" smtClean="0">
              <a:solidFill>
                <a:srgbClr val="FFFFFF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74BD7D9-3639-40F1-A3EE-5C0D8E6F2B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2" descr="D:\USUARIS\sleon40\Desktop\exito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4" y="3280385"/>
            <a:ext cx="1708182" cy="11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35651" y="3017495"/>
            <a:ext cx="1260202" cy="36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000000"/>
                </a:solidFill>
                <a:latin typeface="SeatMetaNormal" panose="020B0500000000000000" pitchFamily="34" charset="0"/>
              </a:rPr>
              <a:t>SERVICIO AUTORIZADO</a:t>
            </a:r>
            <a:endParaRPr lang="es-ES" sz="120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992624" y="3081285"/>
            <a:ext cx="1396229" cy="4081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¿Quién es quién?</a:t>
            </a:r>
          </a:p>
        </p:txBody>
      </p:sp>
      <p:sp>
        <p:nvSpPr>
          <p:cNvPr id="21" name="20 Elipse"/>
          <p:cNvSpPr/>
          <p:nvPr/>
        </p:nvSpPr>
        <p:spPr>
          <a:xfrm>
            <a:off x="2044926" y="3695354"/>
            <a:ext cx="1271643" cy="5255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CAR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3433485" y="3183977"/>
            <a:ext cx="346427" cy="93214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FFFFFF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 rot="10800000">
            <a:off x="3423485" y="3287531"/>
            <a:ext cx="346427" cy="93214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FFFFFF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1501659" y="3867107"/>
            <a:ext cx="463163" cy="18203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FFFFFF"/>
              </a:solidFill>
            </a:endParaRPr>
          </a:p>
        </p:txBody>
      </p:sp>
      <p:sp>
        <p:nvSpPr>
          <p:cNvPr id="25" name="24 Flecha derecha"/>
          <p:cNvSpPr/>
          <p:nvPr/>
        </p:nvSpPr>
        <p:spPr>
          <a:xfrm rot="1542462">
            <a:off x="3387904" y="4055805"/>
            <a:ext cx="346427" cy="93214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FFFFFF"/>
              </a:solidFill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3399035" y="3897442"/>
            <a:ext cx="346427" cy="93214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FFFFFF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 rot="19812836">
            <a:off x="3370998" y="3748861"/>
            <a:ext cx="346427" cy="93214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FFFFFF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3851920" y="3056717"/>
            <a:ext cx="1591544" cy="1277273"/>
            <a:chOff x="6626248" y="2168293"/>
            <a:chExt cx="2257602" cy="1885960"/>
          </a:xfrm>
          <a:noFill/>
        </p:grpSpPr>
        <p:sp>
          <p:nvSpPr>
            <p:cNvPr id="30" name="29 CuadroTexto"/>
            <p:cNvSpPr txBox="1"/>
            <p:nvPr/>
          </p:nvSpPr>
          <p:spPr>
            <a:xfrm>
              <a:off x="6626248" y="2168293"/>
              <a:ext cx="2257602" cy="188596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100" b="1" kern="0" dirty="0" smtClean="0">
                <a:latin typeface="SeatMetaNormal" panose="020B0500000000000000" pitchFamily="34" charset="0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100" b="1" kern="0" dirty="0" smtClean="0">
                  <a:latin typeface="SeatMetaNormal" panose="020B0500000000000000" pitchFamily="34" charset="0"/>
                </a:rPr>
                <a:t>Calidad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100" b="1" kern="0" dirty="0" smtClean="0">
                  <a:latin typeface="SeatMetaNormal" panose="020B0500000000000000" pitchFamily="34" charset="0"/>
                </a:rPr>
                <a:t>Garantías</a:t>
              </a:r>
              <a:endParaRPr lang="es-ES" sz="1100" b="1" kern="0" dirty="0">
                <a:latin typeface="SeatMetaNormal" panose="020B0500000000000000" pitchFamily="34" charset="0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100" b="1" kern="0" dirty="0" smtClean="0">
                  <a:latin typeface="SeatMetaNormal" panose="020B0500000000000000" pitchFamily="34" charset="0"/>
                </a:rPr>
                <a:t>Homologaciones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100" b="1" kern="0" dirty="0" smtClean="0">
                  <a:latin typeface="SeatMetaNormal" panose="020B0500000000000000" pitchFamily="34" charset="0"/>
                </a:rPr>
                <a:t>Logística Recambios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100" b="1" kern="0" dirty="0" smtClean="0">
                  <a:latin typeface="SeatMetaNormal" panose="020B0500000000000000" pitchFamily="34" charset="0"/>
                </a:rPr>
                <a:t>Asistencia Técnica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s-ES" sz="1100" b="1" kern="0" dirty="0" smtClean="0">
                  <a:latin typeface="SeatMetaNormal" panose="020B0500000000000000" pitchFamily="34" charset="0"/>
                </a:rPr>
                <a:t>Marketing PV</a:t>
              </a: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539" y="2188265"/>
              <a:ext cx="581686" cy="466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7 Conector recto"/>
          <p:cNvCxnSpPr/>
          <p:nvPr/>
        </p:nvCxnSpPr>
        <p:spPr>
          <a:xfrm flipH="1">
            <a:off x="374845" y="2860987"/>
            <a:ext cx="51067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"/>
          <p:cNvSpPr txBox="1">
            <a:spLocks/>
          </p:cNvSpPr>
          <p:nvPr/>
        </p:nvSpPr>
        <p:spPr bwMode="gray">
          <a:xfrm>
            <a:off x="467544" y="195486"/>
            <a:ext cx="8172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Seat Meta Black Roman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Seat Meta Black Roman" pitchFamily="34" charset="0"/>
              </a:defRPr>
            </a:lvl9pPr>
          </a:lstStyle>
          <a:p>
            <a:pPr eaLnBrk="1" hangingPunct="1"/>
            <a:r>
              <a:rPr lang="es-ES" smtClean="0">
                <a:latin typeface="SeatMetaNormal" panose="020B0500000000000000" pitchFamily="34" charset="0"/>
              </a:rPr>
              <a:t>2.3 </a:t>
            </a:r>
            <a:r>
              <a:rPr lang="es-ES" b="1" smtClean="0">
                <a:latin typeface="SeatMetaNormal" panose="020B0500000000000000" pitchFamily="34" charset="0"/>
              </a:rPr>
              <a:t>Atención al Cliente</a:t>
            </a:r>
            <a:endParaRPr lang="es-ES" b="1" dirty="0" smtClean="0">
              <a:latin typeface="SeatMetaNormal" panose="020B0500000000000000" pitchFamily="34" charset="0"/>
            </a:endParaRPr>
          </a:p>
        </p:txBody>
      </p:sp>
      <p:sp>
        <p:nvSpPr>
          <p:cNvPr id="47" name="Espace réservé du texte 3"/>
          <p:cNvSpPr txBox="1">
            <a:spLocks/>
          </p:cNvSpPr>
          <p:nvPr/>
        </p:nvSpPr>
        <p:spPr bwMode="gray">
          <a:xfrm>
            <a:off x="485775" y="581026"/>
            <a:ext cx="8172450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buFont typeface="Seat Meta Normal Roman" pitchFamily="34" charset="0"/>
              <a:buNone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42875" indent="-1428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/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" indent="-142875" algn="l" rtl="0" eaLnBrk="0" fontAlgn="base" hangingPunct="0">
              <a:spcBef>
                <a:spcPct val="0"/>
              </a:spcBef>
              <a:spcAft>
                <a:spcPts val="2700"/>
              </a:spcAft>
              <a:buFont typeface="Seat Meta Normal Roman" pitchFamily="34" charset="0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1524000" algn="l"/>
              </a:tabLst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1524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fr-FR" smtClean="0">
                <a:latin typeface="SeatMetaNormal" panose="020B0500000000000000" pitchFamily="34" charset="0"/>
              </a:rPr>
              <a:t>C.A.R.</a:t>
            </a:r>
          </a:p>
          <a:p>
            <a:pPr eaLnBrk="1" hangingPunct="1">
              <a:spcAft>
                <a:spcPct val="0"/>
              </a:spcAft>
            </a:pPr>
            <a:endParaRPr lang="fr-FR" dirty="0" smtClean="0">
              <a:latin typeface="SeatMetaNormal" panose="020B0500000000000000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012160" y="2508250"/>
            <a:ext cx="2401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solidFill>
                  <a:srgbClr val="FFFFFF"/>
                </a:solidFill>
                <a:latin typeface="SeatMetaNormal" panose="020B0500000000000000" pitchFamily="34" charset="0"/>
              </a:rPr>
              <a:t>Teléfono de contacto: </a:t>
            </a:r>
            <a:r>
              <a:rPr lang="es-ES" sz="1600" b="1" dirty="0">
                <a:solidFill>
                  <a:srgbClr val="0000FF"/>
                </a:solidFill>
                <a:latin typeface="SeatMetaNormal" panose="020B0500000000000000" pitchFamily="34" charset="0"/>
              </a:rPr>
              <a:t>902 103 599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981952" y="3385351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1600" b="1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Email</a:t>
            </a:r>
            <a:r>
              <a:rPr lang="es-ES" sz="1600" b="1" dirty="0">
                <a:solidFill>
                  <a:srgbClr val="FFFFFF"/>
                </a:solidFill>
                <a:latin typeface="SeatMetaNormal" panose="020B0500000000000000" pitchFamily="34" charset="0"/>
              </a:rPr>
              <a:t>: </a:t>
            </a:r>
            <a:endParaRPr lang="es-ES" sz="1600" b="1" dirty="0" smtClean="0">
              <a:solidFill>
                <a:srgbClr val="FFFFFF"/>
              </a:solidFill>
              <a:latin typeface="SeatMetaNormal" panose="020B0500000000000000" pitchFamily="34" charset="0"/>
            </a:endParaRPr>
          </a:p>
          <a:p>
            <a:pPr lvl="0" algn="ctr"/>
            <a:r>
              <a:rPr lang="es-ES" sz="1600" b="1" u="sng" dirty="0" smtClean="0">
                <a:solidFill>
                  <a:srgbClr val="0000FF"/>
                </a:solidFill>
                <a:latin typeface="SeatMetaNormal" panose="020B0500000000000000" pitchFamily="34" charset="0"/>
              </a:rPr>
              <a:t>car@seat.es</a:t>
            </a:r>
            <a:r>
              <a:rPr lang="es-ES" sz="1600" dirty="0" smtClean="0">
                <a:solidFill>
                  <a:srgbClr val="0000FF"/>
                </a:solidFill>
                <a:latin typeface="SeatMetaNormal" panose="020B0500000000000000" pitchFamily="34" charset="0"/>
              </a:rPr>
              <a:t> </a:t>
            </a:r>
            <a:endParaRPr lang="es-ES" sz="1600" dirty="0">
              <a:solidFill>
                <a:srgbClr val="0000FF"/>
              </a:solidFill>
              <a:latin typeface="SeatMetaNormal" panose="020B0500000000000000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868144" y="1124068"/>
            <a:ext cx="2918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solidFill>
                  <a:srgbClr val="FFFFFF"/>
                </a:solidFill>
                <a:latin typeface="SeatMetaNormal" panose="020B0500000000000000" pitchFamily="34" charset="0"/>
                <a:ea typeface="MS PGothic" charset="0"/>
                <a:cs typeface="MS PGothic" charset="0"/>
              </a:rPr>
              <a:t>En funcionamiento </a:t>
            </a:r>
            <a:r>
              <a:rPr lang="es-ES" sz="1600" b="1" dirty="0" smtClean="0">
                <a:solidFill>
                  <a:srgbClr val="FFFFFF"/>
                </a:solidFill>
                <a:latin typeface="SeatMetaNormal" panose="020B0500000000000000" pitchFamily="34" charset="0"/>
                <a:ea typeface="MS PGothic" charset="0"/>
                <a:cs typeface="MS PGothic" charset="0"/>
              </a:rPr>
              <a:t>desde: </a:t>
            </a:r>
            <a:endParaRPr lang="es-ES" sz="1600" b="1" dirty="0">
              <a:solidFill>
                <a:srgbClr val="FFFFFF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" name="50 Paralelogramo"/>
          <p:cNvSpPr/>
          <p:nvPr/>
        </p:nvSpPr>
        <p:spPr>
          <a:xfrm>
            <a:off x="5928360" y="1708844"/>
            <a:ext cx="2628900" cy="441336"/>
          </a:xfrm>
          <a:prstGeom prst="parallelogram">
            <a:avLst>
              <a:gd name="adj" fmla="val 103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</p:txBody>
      </p:sp>
      <p:sp>
        <p:nvSpPr>
          <p:cNvPr id="49" name="48 Rectángulo"/>
          <p:cNvSpPr/>
          <p:nvPr/>
        </p:nvSpPr>
        <p:spPr>
          <a:xfrm>
            <a:off x="6518501" y="1759536"/>
            <a:ext cx="1272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1600" b="1" dirty="0" smtClean="0">
                <a:latin typeface="SeatMetaNormal" panose="020B0500000000000000" pitchFamily="34" charset="0"/>
                <a:ea typeface="MS PGothic" charset="0"/>
                <a:cs typeface="MS PGothic" charset="0"/>
              </a:rPr>
              <a:t>10 </a:t>
            </a:r>
            <a:r>
              <a:rPr lang="es-ES" sz="1600" b="1" dirty="0">
                <a:latin typeface="SeatMetaNormal" panose="020B0500000000000000" pitchFamily="34" charset="0"/>
                <a:ea typeface="MS PGothic" charset="0"/>
                <a:cs typeface="MS PGothic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10553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5" grpId="0" animBg="1"/>
      <p:bldP spid="43" grpId="0" animBg="1"/>
      <p:bldP spid="2" grpId="0"/>
      <p:bldP spid="4" grpId="0" animBg="1"/>
      <p:bldP spid="36" grpId="0" animBg="1"/>
      <p:bldP spid="5" grpId="0" animBg="1"/>
      <p:bldP spid="39" grpId="0" animBg="1"/>
      <p:bldP spid="41" grpId="0" animBg="1"/>
      <p:bldP spid="42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/>
      <p:bldP spid="37" grpId="0"/>
      <p:bldP spid="38" grpId="0"/>
      <p:bldP spid="51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Paralelogramo"/>
          <p:cNvSpPr/>
          <p:nvPr/>
        </p:nvSpPr>
        <p:spPr bwMode="auto">
          <a:xfrm>
            <a:off x="5076057" y="3270650"/>
            <a:ext cx="3384376" cy="921545"/>
          </a:xfrm>
          <a:prstGeom prst="parallelogram">
            <a:avLst>
              <a:gd name="adj" fmla="val 15329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0" tIns="0" rIns="0" bIns="0" rtlCol="0" anchor="t"/>
          <a:lstStyle/>
          <a:p>
            <a:pPr algn="ctr"/>
            <a:endParaRPr lang="es-ES" sz="1600" b="1" dirty="0" smtClean="0">
              <a:solidFill>
                <a:schemeClr val="bg1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66EED-2199-430B-B8F8-500F2E5D956C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14</a:t>
            </a:fld>
            <a:endParaRPr lang="fr-FR" sz="80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pic>
        <p:nvPicPr>
          <p:cNvPr id="8" name="Picture 4" descr="https://encrypted-tbn1.gstatic.com/images?q=tbn:ANd9GcQjhLkcHBPl9syEg6rv6d5OyiiGYHnZ2RGR8n-opf3XHt3l8N4C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4" b="26724"/>
          <a:stretch>
            <a:fillRect/>
          </a:stretch>
        </p:blipFill>
        <p:spPr bwMode="auto">
          <a:xfrm>
            <a:off x="3132139" y="1860226"/>
            <a:ext cx="2249487" cy="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s://encrypted-tbn3.gstatic.com/images?q=tbn:ANd9GcTwRt3Rccit1MZgRgySq6m64qRDy_L0eNiBnMgE04SSXBJkIchcd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412678"/>
            <a:ext cx="1257300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encrypted-tbn0.gstatic.com/images?q=tbn:ANd9GcRWaQbZtL2HgjYo9tDAUfJaGCavKzIUsJD4w6_0mIo2vsAJZz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8137"/>
            <a:ext cx="782638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s://encrypted-tbn0.gstatic.com/images?q=tbn:ANd9GcQjwXS_jSUWigBsoc528yAYOnA2eaMVJNksFuhxO2pjA9ehub2J-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257893"/>
            <a:ext cx="539750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s://encrypted-tbn0.gstatic.com/images?q=tbn:ANd9GcQjwXS_jSUWigBsoc528yAYOnA2eaMVJNksFuhxO2pjA9ehub2J-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5" y="2278137"/>
            <a:ext cx="539750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s://encrypted-tbn3.gstatic.com/images?q=tbn:ANd9GcTT-MxU8Ws63KkMUj_454cngKOfOQEqUkmlQn46fnIW29BeNZ8_X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20316" r="17879" b="21082"/>
          <a:stretch>
            <a:fillRect/>
          </a:stretch>
        </p:blipFill>
        <p:spPr bwMode="auto">
          <a:xfrm>
            <a:off x="800372" y="3488531"/>
            <a:ext cx="6445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467544" y="1019178"/>
            <a:ext cx="1602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Análisis de mercado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3135313" y="1019178"/>
            <a:ext cx="224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Ofertas de Producto y Precio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6607176" y="1019178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Marketing &amp; CRM</a:t>
            </a: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608639" y="3222236"/>
            <a:ext cx="2511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Clientes Adicionales</a:t>
            </a:r>
          </a:p>
          <a:p>
            <a:pPr algn="ctr" eaLnBrk="1" hangingPunct="1"/>
            <a:r>
              <a:rPr lang="es-ES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y</a:t>
            </a:r>
          </a:p>
          <a:p>
            <a:pPr algn="ctr" eaLnBrk="1" hangingPunct="1"/>
            <a:r>
              <a:rPr lang="es-ES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Negocio Adicional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b="1" dirty="0" smtClean="0">
                <a:latin typeface="SeatMetaNormal" panose="020B0500000000000000" pitchFamily="34" charset="0"/>
              </a:rPr>
              <a:t>Posventa SEAT España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dirty="0" err="1" smtClean="0">
                <a:latin typeface="SeatMetaNormal" panose="020B0500000000000000" pitchFamily="34" charset="0"/>
              </a:rPr>
              <a:t>Vamos</a:t>
            </a:r>
            <a:r>
              <a:rPr lang="fr-FR" dirty="0" smtClean="0">
                <a:latin typeface="SeatMetaNormal" panose="020B0500000000000000" pitchFamily="34" charset="0"/>
              </a:rPr>
              <a:t> de CAZA</a:t>
            </a:r>
          </a:p>
          <a:p>
            <a:pPr eaLnBrk="1" hangingPunct="1">
              <a:spcAft>
                <a:spcPct val="0"/>
              </a:spcAft>
            </a:pPr>
            <a:endParaRPr lang="fr-FR" dirty="0" smtClean="0">
              <a:latin typeface="SeatMetaNormal" panose="020B0500000000000000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41313" y="1812832"/>
            <a:ext cx="1979612" cy="1049063"/>
            <a:chOff x="341313" y="1812832"/>
            <a:chExt cx="1979612" cy="1049063"/>
          </a:xfrm>
        </p:grpSpPr>
        <p:pic>
          <p:nvPicPr>
            <p:cNvPr id="7" name="Picture 2" descr="https://encrypted-tbn1.gstatic.com/images?q=tbn:ANd9GcSCiv7JsSDxcvW0Eo2r455HH5MKIgUMA9suYKh0aY9xjgl8A7K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12" r="17220" b="14500"/>
            <a:stretch>
              <a:fillRect/>
            </a:stretch>
          </p:blipFill>
          <p:spPr bwMode="auto">
            <a:xfrm>
              <a:off x="341313" y="1860224"/>
              <a:ext cx="1979612" cy="97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21 Triángulo rectángulo"/>
            <p:cNvSpPr/>
            <p:nvPr/>
          </p:nvSpPr>
          <p:spPr bwMode="auto">
            <a:xfrm rot="10800000" flipH="1">
              <a:off x="341314" y="1854624"/>
              <a:ext cx="233809" cy="100727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8000" tIns="18000" rIns="18000" bIns="18000" rtlCol="0" anchor="ctr"/>
            <a:lstStyle/>
            <a:p>
              <a:pPr algn="ctr"/>
              <a:endParaRPr lang="es-ES" sz="1200" b="1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3" name="22 Triángulo rectángulo"/>
            <p:cNvSpPr/>
            <p:nvPr/>
          </p:nvSpPr>
          <p:spPr bwMode="auto">
            <a:xfrm flipH="1">
              <a:off x="2087115" y="1812832"/>
              <a:ext cx="233809" cy="103918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8000" tIns="18000" rIns="18000" bIns="18000" rtlCol="0" anchor="ctr"/>
            <a:lstStyle/>
            <a:p>
              <a:pPr algn="ctr"/>
              <a:endParaRPr lang="es-ES" sz="1200" b="1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173787" y="1727064"/>
            <a:ext cx="2178051" cy="1276732"/>
            <a:chOff x="6173787" y="1727064"/>
            <a:chExt cx="2178051" cy="1276732"/>
          </a:xfrm>
        </p:grpSpPr>
        <p:pic>
          <p:nvPicPr>
            <p:cNvPr id="12" name="Picture 12" descr="https://encrypted-tbn0.gstatic.com/images?q=tbn:ANd9GcRQ9IGo3OVN3PVPdx7Q9y19dENhiHzBiyxIflMVcNcV987QsE3cu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88" y="1848321"/>
              <a:ext cx="2178050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24 Triángulo rectángulo"/>
            <p:cNvSpPr/>
            <p:nvPr/>
          </p:nvSpPr>
          <p:spPr bwMode="auto">
            <a:xfrm rot="10800000" flipH="1">
              <a:off x="6173787" y="1840687"/>
              <a:ext cx="243269" cy="11631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8000" tIns="18000" rIns="18000" bIns="18000" rtlCol="0" anchor="ctr"/>
            <a:lstStyle/>
            <a:p>
              <a:pPr algn="ctr"/>
              <a:endParaRPr lang="es-ES" sz="1200" b="1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" name="25 Triángulo rectángulo"/>
            <p:cNvSpPr/>
            <p:nvPr/>
          </p:nvSpPr>
          <p:spPr bwMode="auto">
            <a:xfrm flipH="1">
              <a:off x="8118028" y="1727064"/>
              <a:ext cx="233809" cy="12114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8000" tIns="18000" rIns="18000" bIns="18000" rtlCol="0" anchor="ctr"/>
            <a:lstStyle/>
            <a:p>
              <a:pPr algn="ctr"/>
              <a:endParaRPr lang="es-ES" sz="1200" b="1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737645" y="3147814"/>
            <a:ext cx="3225673" cy="1138500"/>
            <a:chOff x="1737645" y="3147814"/>
            <a:chExt cx="3225673" cy="1138500"/>
          </a:xfrm>
        </p:grpSpPr>
        <p:pic>
          <p:nvPicPr>
            <p:cNvPr id="9" name="Picture 6" descr="https://encrypted-tbn0.gstatic.com/images?q=tbn:ANd9GcQwYHVgPxE_QU4gMdZA-CPEzOGiIYA223eva-1MGYm2AhHhwgl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" r="7199"/>
            <a:stretch>
              <a:fillRect/>
            </a:stretch>
          </p:blipFill>
          <p:spPr bwMode="auto">
            <a:xfrm>
              <a:off x="1741757" y="3270651"/>
              <a:ext cx="3200400" cy="92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1 Triángulo rectángulo"/>
            <p:cNvSpPr/>
            <p:nvPr/>
          </p:nvSpPr>
          <p:spPr bwMode="auto">
            <a:xfrm rot="10800000" flipH="1">
              <a:off x="1737645" y="3250022"/>
              <a:ext cx="243269" cy="103629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8000" tIns="18000" rIns="18000" bIns="18000" rtlCol="0" anchor="ctr"/>
            <a:lstStyle/>
            <a:p>
              <a:pPr algn="ctr"/>
              <a:endParaRPr lang="es-ES" sz="1200" b="1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" name="32 Triángulo rectángulo"/>
            <p:cNvSpPr/>
            <p:nvPr/>
          </p:nvSpPr>
          <p:spPr bwMode="auto">
            <a:xfrm flipH="1">
              <a:off x="4762497" y="3147814"/>
              <a:ext cx="200821" cy="11385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8000" tIns="18000" rIns="18000" bIns="18000" rtlCol="0" anchor="ctr"/>
            <a:lstStyle/>
            <a:p>
              <a:pPr algn="ctr"/>
              <a:endParaRPr lang="es-ES" sz="1200" b="1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5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extLst/>
        </p:spPr>
        <p:txBody>
          <a:bodyPr vert="horz" lIns="0" tIns="0" rIns="0" bIns="0" rtlCol="0" anchor="b" anchorCtr="0"/>
          <a:lstStyle/>
          <a:p>
            <a:fld id="{0AB08A70-75AE-4307-854C-96AB53D7680D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2</a:t>
            </a:fld>
            <a:endParaRPr lang="fr-FR" sz="800" b="1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6148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fr-FR" b="1" dirty="0" smtClean="0">
                <a:latin typeface="SeatMetaNormal" panose="020B0500000000000000" pitchFamily="34" charset="0"/>
              </a:rPr>
              <a:t>CONVENCIÓN NACIONAL SEAT ESPAÑA</a:t>
            </a:r>
          </a:p>
        </p:txBody>
      </p:sp>
      <p:sp>
        <p:nvSpPr>
          <p:cNvPr id="6149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7614"/>
            <a:ext cx="8172450" cy="201622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0"/>
              </a:spcAft>
            </a:pPr>
            <a:r>
              <a:rPr lang="es-ES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	</a:t>
            </a:r>
            <a:r>
              <a:rPr lang="es-ES" sz="2800" b="1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01</a:t>
            </a:r>
            <a:r>
              <a:rPr lang="es-ES" sz="2800" b="1" dirty="0" smtClean="0">
                <a:latin typeface="SeatMetaNormal" panose="020B0500000000000000" pitchFamily="34" charset="0"/>
              </a:rPr>
              <a:t>	Negocio Posventa</a:t>
            </a:r>
          </a:p>
          <a:p>
            <a:pPr lvl="1" eaLnBrk="1" hangingPunct="1">
              <a:lnSpc>
                <a:spcPct val="70000"/>
              </a:lnSpc>
              <a:spcAft>
                <a:spcPct val="0"/>
              </a:spcAft>
              <a:tabLst>
                <a:tab pos="1028700" algn="r"/>
                <a:tab pos="1343025" algn="l"/>
              </a:tabLst>
            </a:pPr>
            <a:endParaRPr lang="es-ES" i="1" dirty="0" smtClean="0">
              <a:latin typeface="SeatMetaNormal" panose="020B0500000000000000" pitchFamily="34" charset="0"/>
            </a:endParaRPr>
          </a:p>
          <a:p>
            <a:pPr eaLnBrk="1" hangingPunct="1">
              <a:lnSpc>
                <a:spcPct val="70000"/>
              </a:lnSpc>
              <a:spcAft>
                <a:spcPct val="0"/>
              </a:spcAft>
            </a:pPr>
            <a:r>
              <a:rPr lang="es-ES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	</a:t>
            </a:r>
            <a:r>
              <a:rPr lang="es-ES" sz="2800" b="1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02</a:t>
            </a:r>
            <a:r>
              <a:rPr lang="es-ES" sz="2800" b="1" dirty="0" smtClean="0">
                <a:latin typeface="SeatMetaNormal" panose="020B0500000000000000" pitchFamily="34" charset="0"/>
              </a:rPr>
              <a:t>	Nuevos programas en marcha</a:t>
            </a:r>
          </a:p>
          <a:p>
            <a:pPr lvl="1" eaLnBrk="1" hangingPunct="1">
              <a:lnSpc>
                <a:spcPct val="70000"/>
              </a:lnSpc>
              <a:spcAft>
                <a:spcPct val="0"/>
              </a:spcAft>
              <a:tabLst>
                <a:tab pos="1028700" algn="r"/>
                <a:tab pos="1343025" algn="l"/>
              </a:tabLst>
            </a:pPr>
            <a:endParaRPr lang="es-ES" i="1" dirty="0" smtClean="0">
              <a:latin typeface="SeatMetaNormal" panose="020B0500000000000000" pitchFamily="34" charset="0"/>
            </a:endParaRPr>
          </a:p>
          <a:p>
            <a:pPr lvl="0" eaLnBrk="1" hangingPunct="1">
              <a:lnSpc>
                <a:spcPct val="70000"/>
              </a:lnSpc>
              <a:spcAft>
                <a:spcPct val="0"/>
              </a:spcAft>
            </a:pPr>
            <a:r>
              <a:rPr lang="es-ES" b="1" dirty="0">
                <a:solidFill>
                  <a:srgbClr val="C9282D"/>
                </a:solidFill>
                <a:latin typeface="SeatMetaNormal" panose="020B0500000000000000" pitchFamily="34" charset="0"/>
              </a:rPr>
              <a:t>		</a:t>
            </a:r>
            <a:r>
              <a:rPr lang="es-ES" sz="2800" b="1" dirty="0" smtClean="0">
                <a:solidFill>
                  <a:srgbClr val="C9282D"/>
                </a:solidFill>
                <a:latin typeface="SeatMetaNormal" panose="020B0500000000000000" pitchFamily="34" charset="0"/>
              </a:rPr>
              <a:t>2.1</a:t>
            </a:r>
            <a:r>
              <a:rPr lang="es-ES" sz="28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 Marketing PV</a:t>
            </a:r>
          </a:p>
          <a:p>
            <a:pPr lvl="0" eaLnBrk="1" hangingPunct="1">
              <a:lnSpc>
                <a:spcPct val="70000"/>
              </a:lnSpc>
              <a:spcAft>
                <a:spcPct val="0"/>
              </a:spcAft>
            </a:pPr>
            <a:endParaRPr lang="es-ES" sz="1400" b="1" dirty="0" smtClean="0">
              <a:solidFill>
                <a:prstClr val="black"/>
              </a:solidFill>
              <a:latin typeface="SeatMetaNormal" panose="020B0500000000000000" pitchFamily="34" charset="0"/>
            </a:endParaRPr>
          </a:p>
          <a:p>
            <a:pPr eaLnBrk="1" hangingPunct="1">
              <a:lnSpc>
                <a:spcPct val="70000"/>
              </a:lnSpc>
              <a:spcAft>
                <a:spcPct val="0"/>
              </a:spcAft>
            </a:pPr>
            <a:r>
              <a:rPr lang="es-ES" b="1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		</a:t>
            </a:r>
            <a:r>
              <a:rPr lang="es-ES" sz="2800" b="1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2.2</a:t>
            </a:r>
            <a:r>
              <a:rPr lang="es-ES" sz="2800" b="1" dirty="0" smtClean="0">
                <a:latin typeface="SeatMetaNormal" panose="020B0500000000000000" pitchFamily="34" charset="0"/>
              </a:rPr>
              <a:t>  Asistencia Técnica</a:t>
            </a:r>
          </a:p>
          <a:p>
            <a:pPr lvl="1" eaLnBrk="1" hangingPunct="1">
              <a:lnSpc>
                <a:spcPct val="70000"/>
              </a:lnSpc>
              <a:spcAft>
                <a:spcPct val="0"/>
              </a:spcAft>
              <a:tabLst>
                <a:tab pos="1028700" algn="r"/>
                <a:tab pos="1343025" algn="l"/>
              </a:tabLst>
            </a:pPr>
            <a:endParaRPr lang="es-ES" i="1" dirty="0" smtClean="0">
              <a:latin typeface="SeatMetaNormal" panose="020B0500000000000000" pitchFamily="34" charset="0"/>
            </a:endParaRPr>
          </a:p>
          <a:p>
            <a:pPr eaLnBrk="1" hangingPunct="1">
              <a:lnSpc>
                <a:spcPct val="70000"/>
              </a:lnSpc>
              <a:spcAft>
                <a:spcPct val="0"/>
              </a:spcAft>
            </a:pPr>
            <a:r>
              <a:rPr lang="es-ES" b="1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		</a:t>
            </a:r>
            <a:r>
              <a:rPr lang="es-ES" sz="2800" b="1" dirty="0" smtClean="0">
                <a:solidFill>
                  <a:schemeClr val="accent2"/>
                </a:solidFill>
                <a:latin typeface="SeatMetaNormal" panose="020B0500000000000000" pitchFamily="34" charset="0"/>
              </a:rPr>
              <a:t>2.3</a:t>
            </a:r>
            <a:r>
              <a:rPr lang="es-ES" sz="2800" b="1" dirty="0" smtClean="0">
                <a:latin typeface="SeatMetaNormal" panose="020B0500000000000000" pitchFamily="34" charset="0"/>
              </a:rPr>
              <a:t>  Atención al Cliente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</a:pPr>
            <a:endParaRPr lang="es-ES" sz="2800" b="1" dirty="0" smtClean="0">
              <a:latin typeface="SeatMetaNormal" panose="020B0500000000000000" pitchFamily="34" charset="0"/>
            </a:endParaRPr>
          </a:p>
        </p:txBody>
      </p:sp>
      <p:sp>
        <p:nvSpPr>
          <p:cNvPr id="615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sz="1800" dirty="0" smtClean="0">
                <a:latin typeface="SeatMetaNormal" panose="020B0500000000000000" pitchFamily="34" charset="0"/>
              </a:rPr>
              <a:t>POSVENTA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 vert="horz" lIns="0" tIns="0" rIns="0" bIns="0" rtlCol="0" anchor="b" anchorCtr="0"/>
          <a:lstStyle/>
          <a:p>
            <a:fld id="{B1B66EED-2199-430B-B8F8-500F2E5D956C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3</a:t>
            </a:fld>
            <a:endParaRPr lang="fr-FR" sz="80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23528" y="1382668"/>
            <a:ext cx="8604448" cy="3087199"/>
            <a:chOff x="-7712" y="2271805"/>
            <a:chExt cx="7198020" cy="2799168"/>
          </a:xfrm>
        </p:grpSpPr>
        <p:pic>
          <p:nvPicPr>
            <p:cNvPr id="8" name="Picture 2" descr="C:\Users\sbati05\Pictures\SS-AR-14-0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12" y="2271805"/>
              <a:ext cx="3322665" cy="27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sbati05\Pictures\SS-CS-14-0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104" y="2271805"/>
              <a:ext cx="2978204" cy="27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sbati05\Pictures\SS-WS-14-02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198" y="2271805"/>
              <a:ext cx="2325108" cy="27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"/>
          <p:cNvSpPr/>
          <p:nvPr/>
        </p:nvSpPr>
        <p:spPr bwMode="auto">
          <a:xfrm>
            <a:off x="323528" y="555526"/>
            <a:ext cx="849694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endParaRPr lang="es-ES" sz="1200" b="1">
              <a:solidFill>
                <a:schemeClr val="bg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4684" y="687093"/>
            <a:ext cx="6983620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025" lvl="0" indent="-1343025">
              <a:lnSpc>
                <a:spcPct val="70000"/>
              </a:lnSpc>
              <a:tabLst>
                <a:tab pos="1028700" algn="r"/>
                <a:tab pos="1343025" algn="l"/>
              </a:tabLst>
            </a:pPr>
            <a:r>
              <a:rPr lang="es-ES" sz="2800" b="1" dirty="0" smtClean="0">
                <a:solidFill>
                  <a:srgbClr val="C00000"/>
                </a:solidFill>
                <a:latin typeface="SeatMetaNormal" panose="020B0500000000000000" pitchFamily="34" charset="0"/>
              </a:rPr>
              <a:t>01</a:t>
            </a:r>
            <a:r>
              <a:rPr lang="es-ES" sz="28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Negocio Posventa</a:t>
            </a:r>
            <a:endParaRPr lang="es-ES" sz="2800" b="1" dirty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24489"/>
              </p:ext>
            </p:extLst>
          </p:nvPr>
        </p:nvGraphicFramePr>
        <p:xfrm>
          <a:off x="251520" y="1131590"/>
          <a:ext cx="5120234" cy="289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 vert="horz" lIns="0" tIns="0" rIns="0" bIns="0" rtlCol="0" anchor="b" anchorCtr="0"/>
          <a:lstStyle/>
          <a:p>
            <a:fld id="{593F8400-AB60-44B7-A907-D29DEC0F92CD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4</a:t>
            </a:fld>
            <a:endParaRPr lang="fr-FR" sz="80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15972" y="4062253"/>
            <a:ext cx="234606" cy="162611"/>
          </a:xfrm>
          <a:prstGeom prst="rect">
            <a:avLst/>
          </a:prstGeom>
          <a:solidFill>
            <a:srgbClr val="FFC000"/>
          </a:solidFill>
          <a:ln w="63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Webdings" pitchFamily="18" charset="2"/>
              <a:buNone/>
            </a:pPr>
            <a:endParaRPr lang="en-GB" sz="1000" b="1" dirty="0">
              <a:solidFill>
                <a:srgbClr val="FFFFFF"/>
              </a:solidFill>
              <a:latin typeface="SeatMetaNormal" panose="020B0500000000000000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89166" y="4073587"/>
            <a:ext cx="234828" cy="162611"/>
          </a:xfrm>
          <a:prstGeom prst="rect">
            <a:avLst/>
          </a:prstGeom>
          <a:solidFill>
            <a:srgbClr val="FF6600"/>
          </a:solidFill>
          <a:ln w="63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Webdings" pitchFamily="18" charset="2"/>
              <a:buNone/>
            </a:pPr>
            <a:endParaRPr lang="en-GB" sz="1000" b="1" dirty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17843" y="4082655"/>
            <a:ext cx="234384" cy="162611"/>
          </a:xfrm>
          <a:prstGeom prst="rect">
            <a:avLst/>
          </a:prstGeom>
          <a:solidFill>
            <a:srgbClr val="C00000"/>
          </a:solidFill>
          <a:ln w="63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Webdings" pitchFamily="18" charset="2"/>
              <a:buNone/>
            </a:pPr>
            <a:endParaRPr lang="en-GB" sz="1000" b="1" dirty="0">
              <a:solidFill>
                <a:srgbClr val="FFFFFF"/>
              </a:solidFill>
              <a:latin typeface="SeatMetaNormal" panose="020B0500000000000000" pitchFamily="34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2084417" y="1318687"/>
            <a:ext cx="781199" cy="20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s-ES" sz="10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1.658.101</a:t>
            </a:r>
            <a:endParaRPr lang="es-ES" sz="1000" b="1" dirty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646785" y="1318687"/>
            <a:ext cx="781199" cy="20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s-ES" sz="10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1.580.840</a:t>
            </a:r>
            <a:endParaRPr lang="es-ES" sz="1000" b="1" dirty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781020" y="1540135"/>
            <a:ext cx="497838" cy="1675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s-ES" sz="800" b="1" dirty="0" smtClean="0">
                <a:solidFill>
                  <a:srgbClr val="FF0000"/>
                </a:solidFill>
                <a:latin typeface="SeatMetaNormal" panose="020B0500000000000000" pitchFamily="34" charset="0"/>
              </a:rPr>
              <a:t>-4,7%</a:t>
            </a:r>
            <a:endParaRPr lang="es-ES" sz="800" b="1" dirty="0">
              <a:solidFill>
                <a:srgbClr val="FF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3059832" y="2130846"/>
            <a:ext cx="384010" cy="18665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s-ES" sz="800" b="1" dirty="0">
                <a:solidFill>
                  <a:srgbClr val="FF0000"/>
                </a:solidFill>
                <a:latin typeface="SeatMetaNormal" panose="020B0500000000000000" pitchFamily="34" charset="0"/>
              </a:rPr>
              <a:t>-7,7%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3047842" y="2449189"/>
            <a:ext cx="396000" cy="18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s-ES" sz="800" b="1" dirty="0">
                <a:solidFill>
                  <a:srgbClr val="FF0000"/>
                </a:solidFill>
                <a:latin typeface="SeatMetaNormal" panose="020B0500000000000000" pitchFamily="34" charset="0"/>
              </a:rPr>
              <a:t>-</a:t>
            </a:r>
            <a:r>
              <a:rPr lang="es-ES" sz="800" b="1" dirty="0" smtClean="0">
                <a:solidFill>
                  <a:srgbClr val="FF0000"/>
                </a:solidFill>
                <a:latin typeface="SeatMetaNormal" panose="020B0500000000000000" pitchFamily="34" charset="0"/>
              </a:rPr>
              <a:t>15,9%</a:t>
            </a:r>
            <a:endParaRPr lang="es-ES" sz="800" b="1" dirty="0">
              <a:solidFill>
                <a:srgbClr val="FF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3047842" y="2966176"/>
            <a:ext cx="396000" cy="18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s-ES" sz="800" b="1" dirty="0" smtClean="0">
                <a:solidFill>
                  <a:srgbClr val="FF0000"/>
                </a:solidFill>
                <a:latin typeface="SeatMetaNormal" panose="020B0500000000000000" pitchFamily="34" charset="0"/>
              </a:rPr>
              <a:t>-</a:t>
            </a:r>
            <a:r>
              <a:rPr lang="es-ES" sz="800" b="1" dirty="0">
                <a:solidFill>
                  <a:srgbClr val="FF0000"/>
                </a:solidFill>
                <a:latin typeface="SeatMetaNormal" panose="020B0500000000000000" pitchFamily="34" charset="0"/>
              </a:rPr>
              <a:t>1</a:t>
            </a:r>
            <a:r>
              <a:rPr lang="es-ES" sz="800" b="1" dirty="0" smtClean="0">
                <a:solidFill>
                  <a:srgbClr val="FF0000"/>
                </a:solidFill>
                <a:latin typeface="SeatMetaNormal" panose="020B0500000000000000" pitchFamily="34" charset="0"/>
              </a:rPr>
              <a:t>%</a:t>
            </a:r>
            <a:endParaRPr lang="es-ES" sz="800" b="1" dirty="0">
              <a:solidFill>
                <a:srgbClr val="FF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633355" y="4038333"/>
            <a:ext cx="108266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900" b="1" dirty="0">
                <a:solidFill>
                  <a:srgbClr val="000000"/>
                </a:solidFill>
                <a:latin typeface="SeatMetaNormal" pitchFamily="34" charset="0"/>
              </a:rPr>
              <a:t>Segmento III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900" b="1" dirty="0">
                <a:solidFill>
                  <a:srgbClr val="000000"/>
                </a:solidFill>
                <a:latin typeface="SeatMetaNormal" pitchFamily="34" charset="0"/>
              </a:rPr>
              <a:t>8 –15 años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2320028" y="4035766"/>
            <a:ext cx="102529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900" b="1" dirty="0">
                <a:solidFill>
                  <a:prstClr val="black"/>
                </a:solidFill>
                <a:latin typeface="SeatMetaNormal" pitchFamily="34" charset="0"/>
              </a:rPr>
              <a:t>Segmento II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900" b="1" dirty="0">
                <a:solidFill>
                  <a:prstClr val="black"/>
                </a:solidFill>
                <a:latin typeface="SeatMetaNormal" pitchFamily="34" charset="0"/>
              </a:rPr>
              <a:t>5 – 7 años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1095892" y="4011029"/>
            <a:ext cx="102529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900" b="1" dirty="0">
                <a:solidFill>
                  <a:srgbClr val="000000"/>
                </a:solidFill>
                <a:latin typeface="SeatMetaNormal" pitchFamily="34" charset="0"/>
              </a:rPr>
              <a:t>Segmento 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900" b="1" dirty="0">
                <a:solidFill>
                  <a:srgbClr val="000000"/>
                </a:solidFill>
                <a:latin typeface="SeatMetaNormal" pitchFamily="34" charset="0"/>
              </a:rPr>
              <a:t>1 – 4 años</a:t>
            </a:r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1 </a:t>
            </a:r>
            <a:r>
              <a:rPr lang="es-ES" b="1" dirty="0" smtClean="0">
                <a:latin typeface="SeatMetaNormal" panose="020B0500000000000000" pitchFamily="34" charset="0"/>
              </a:rPr>
              <a:t>Negocio Posventa</a:t>
            </a:r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Parque a 15años</a:t>
            </a:r>
          </a:p>
          <a:p>
            <a:pPr eaLnBrk="1" hangingPunct="1">
              <a:spcAft>
                <a:spcPct val="0"/>
              </a:spcAft>
            </a:pPr>
            <a:endParaRPr lang="es-ES" dirty="0" smtClean="0">
              <a:latin typeface="SeatMetaNormal" panose="020B0500000000000000" pitchFamily="34" charset="0"/>
            </a:endParaRPr>
          </a:p>
        </p:txBody>
      </p:sp>
      <p:sp>
        <p:nvSpPr>
          <p:cNvPr id="44" name="43 Paralelogramo"/>
          <p:cNvSpPr/>
          <p:nvPr/>
        </p:nvSpPr>
        <p:spPr bwMode="auto">
          <a:xfrm>
            <a:off x="5292080" y="1335896"/>
            <a:ext cx="3528392" cy="2315974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r>
              <a:rPr lang="es-ES" sz="1600" b="1" dirty="0" smtClean="0">
                <a:latin typeface="SeatMetaNormal" panose="020B0500000000000000" pitchFamily="34" charset="0"/>
                <a:ea typeface="MS PGothic" charset="0"/>
                <a:cs typeface="MS PGothic" charset="0"/>
              </a:rPr>
              <a:t>Previsión de caída del parque de 4,7% para 2015</a:t>
            </a:r>
            <a:endParaRPr lang="es-ES" sz="1600" b="1" dirty="0"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P spid="11" grpId="0" animBg="1"/>
      <p:bldP spid="12" grpId="0" animBg="1"/>
      <p:bldP spid="13" grpId="0" animBg="1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35" grpId="0"/>
      <p:bldP spid="36" grpId="0"/>
      <p:bldP spid="37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extLst/>
        </p:spPr>
        <p:txBody>
          <a:bodyPr vert="horz" lIns="0" tIns="0" rIns="0" bIns="0" rtlCol="0" anchor="b" anchorCtr="0"/>
          <a:lstStyle/>
          <a:p>
            <a:fld id="{848933E3-BF31-4C15-AD8B-676AFC34E9E2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5</a:t>
            </a:fld>
            <a:endParaRPr lang="fr-FR" sz="800" b="1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1 </a:t>
            </a:r>
            <a:r>
              <a:rPr lang="es-ES" b="1" dirty="0" smtClean="0">
                <a:latin typeface="SeatMetaNormal" panose="020B0500000000000000" pitchFamily="34" charset="0"/>
              </a:rPr>
              <a:t>Negocio Posventa</a:t>
            </a:r>
          </a:p>
        </p:txBody>
      </p:sp>
      <p:sp>
        <p:nvSpPr>
          <p:cNvPr id="9222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Recambios &amp; Accesorios - Facturación</a:t>
            </a:r>
          </a:p>
          <a:p>
            <a:pPr eaLnBrk="1" hangingPunct="1">
              <a:spcAft>
                <a:spcPct val="0"/>
              </a:spcAft>
            </a:pPr>
            <a:endParaRPr lang="es-ES" dirty="0" smtClean="0">
              <a:latin typeface="SeatMetaNormal" panose="020B0500000000000000" pitchFamily="34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5134110" y="2698749"/>
            <a:ext cx="276530" cy="15098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36000">
                <a:srgbClr val="FFFFFF">
                  <a:lumMod val="95000"/>
                </a:srgbClr>
              </a:gs>
              <a:gs pos="77000">
                <a:srgbClr val="FFFFFF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lIns="8434" tIns="8434" rIns="8434" bIns="843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7BA3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5134110" y="1041401"/>
            <a:ext cx="276530" cy="1512900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36000">
                <a:srgbClr val="FFFFFF">
                  <a:lumMod val="95000"/>
                </a:srgbClr>
              </a:gs>
              <a:gs pos="77000">
                <a:srgbClr val="FFFFFF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lIns="8434" tIns="8434" rIns="8434" bIns="843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7BA3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604726" y="2687391"/>
            <a:ext cx="276529" cy="151769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36000">
                <a:srgbClr val="FFFFFF">
                  <a:lumMod val="95000"/>
                </a:srgbClr>
              </a:gs>
              <a:gs pos="77000">
                <a:srgbClr val="FFFFFF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lIns="8434" tIns="8434" rIns="8434" bIns="843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7BA3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604726" y="1047750"/>
            <a:ext cx="276529" cy="150304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36000">
                <a:srgbClr val="FFFFFF">
                  <a:lumMod val="95000"/>
                </a:srgbClr>
              </a:gs>
              <a:gs pos="77000">
                <a:srgbClr val="FFFFFF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lIns="8434" tIns="8434" rIns="8434" bIns="843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7BA3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4" name="23 Paralelogramo"/>
          <p:cNvSpPr>
            <a:spLocks noChangeArrowheads="1"/>
          </p:cNvSpPr>
          <p:nvPr/>
        </p:nvSpPr>
        <p:spPr bwMode="auto">
          <a:xfrm rot="16200000">
            <a:off x="-276466" y="1659578"/>
            <a:ext cx="1563225" cy="219217"/>
          </a:xfrm>
          <a:prstGeom prst="parallelogram">
            <a:avLst>
              <a:gd name="adj" fmla="val 249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4" tIns="8434" rIns="8434" bIns="8434" anchor="ctr"/>
          <a:lstStyle/>
          <a:p>
            <a:pPr algn="ctr"/>
            <a:r>
              <a:rPr lang="es-ES" sz="1050" b="1" dirty="0">
                <a:solidFill>
                  <a:srgbClr val="FFFFFF"/>
                </a:solidFill>
                <a:latin typeface="SeatMetaNormal" panose="020B0500000000000000" pitchFamily="34" charset="0"/>
                <a:ea typeface="MS PGothic" pitchFamily="34" charset="-128"/>
              </a:rPr>
              <a:t>PASOS TALLER</a:t>
            </a:r>
            <a:endParaRPr lang="en-US" sz="1050" b="1" dirty="0">
              <a:solidFill>
                <a:srgbClr val="FFFFFF"/>
              </a:solidFill>
              <a:latin typeface="SeatMetaNormal" panose="020B0500000000000000" pitchFamily="34" charset="0"/>
              <a:ea typeface="MS PGothic" pitchFamily="34" charset="-128"/>
            </a:endParaRPr>
          </a:p>
        </p:txBody>
      </p:sp>
      <p:sp>
        <p:nvSpPr>
          <p:cNvPr id="25" name="24 Paralelogramo"/>
          <p:cNvSpPr>
            <a:spLocks noChangeArrowheads="1"/>
          </p:cNvSpPr>
          <p:nvPr/>
        </p:nvSpPr>
        <p:spPr bwMode="auto">
          <a:xfrm rot="16200000">
            <a:off x="-276467" y="3313864"/>
            <a:ext cx="1563225" cy="219217"/>
          </a:xfrm>
          <a:prstGeom prst="parallelogram">
            <a:avLst>
              <a:gd name="adj" fmla="val 249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4" tIns="8434" rIns="8434" bIns="8434" anchor="ctr"/>
          <a:lstStyle/>
          <a:p>
            <a:pPr algn="ctr"/>
            <a:r>
              <a:rPr lang="es-ES" sz="1050" b="1" dirty="0">
                <a:solidFill>
                  <a:srgbClr val="FFFFFF"/>
                </a:solidFill>
                <a:latin typeface="SeatMetaNormal" panose="020B0500000000000000" pitchFamily="34" charset="0"/>
                <a:ea typeface="MS PGothic" pitchFamily="34" charset="-128"/>
              </a:rPr>
              <a:t>RECAMBIOS</a:t>
            </a:r>
            <a:endParaRPr lang="en-US" sz="1050" b="1" dirty="0">
              <a:solidFill>
                <a:srgbClr val="FFFFFF"/>
              </a:solidFill>
              <a:latin typeface="SeatMetaNormal" panose="020B0500000000000000" pitchFamily="34" charset="0"/>
              <a:ea typeface="MS PGothic" pitchFamily="34" charset="-128"/>
            </a:endParaRPr>
          </a:p>
        </p:txBody>
      </p:sp>
      <p:sp>
        <p:nvSpPr>
          <p:cNvPr id="26" name="25 Paralelogramo"/>
          <p:cNvSpPr>
            <a:spLocks noChangeArrowheads="1"/>
          </p:cNvSpPr>
          <p:nvPr/>
        </p:nvSpPr>
        <p:spPr bwMode="auto">
          <a:xfrm rot="16200000">
            <a:off x="4248621" y="1659578"/>
            <a:ext cx="1563225" cy="219217"/>
          </a:xfrm>
          <a:prstGeom prst="parallelogram">
            <a:avLst>
              <a:gd name="adj" fmla="val 249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50" b="1" dirty="0">
                <a:solidFill>
                  <a:srgbClr val="FFFFFF"/>
                </a:solidFill>
                <a:latin typeface="SeatMetaNormal" panose="020B0500000000000000" pitchFamily="34" charset="0"/>
                <a:ea typeface="MS PGothic" pitchFamily="34" charset="-128"/>
              </a:rPr>
              <a:t>HORAS FACTURADAS</a:t>
            </a:r>
            <a:endParaRPr lang="en-US" sz="1050" b="1" dirty="0">
              <a:solidFill>
                <a:srgbClr val="FFFFFF"/>
              </a:solidFill>
              <a:latin typeface="SeatMetaNormal" panose="020B0500000000000000" pitchFamily="34" charset="0"/>
              <a:ea typeface="MS PGothic" pitchFamily="34" charset="-128"/>
            </a:endParaRPr>
          </a:p>
        </p:txBody>
      </p:sp>
      <p:sp>
        <p:nvSpPr>
          <p:cNvPr id="27" name="26 Paralelogramo"/>
          <p:cNvSpPr>
            <a:spLocks noChangeArrowheads="1"/>
          </p:cNvSpPr>
          <p:nvPr/>
        </p:nvSpPr>
        <p:spPr bwMode="auto">
          <a:xfrm rot="16200000">
            <a:off x="4248620" y="3313864"/>
            <a:ext cx="1563225" cy="219217"/>
          </a:xfrm>
          <a:prstGeom prst="parallelogram">
            <a:avLst>
              <a:gd name="adj" fmla="val 249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050" b="1" dirty="0">
                <a:solidFill>
                  <a:srgbClr val="FFFFFF"/>
                </a:solidFill>
                <a:latin typeface="SeatMetaNormal" panose="020B0500000000000000" pitchFamily="34" charset="0"/>
                <a:ea typeface="MS PGothic" pitchFamily="34" charset="-128"/>
              </a:rPr>
              <a:t>FACTURACIÓN  TOTAL</a:t>
            </a:r>
            <a:endParaRPr lang="en-US" sz="1050" b="1" dirty="0">
              <a:solidFill>
                <a:srgbClr val="FFFFFF"/>
              </a:solidFill>
              <a:latin typeface="SeatMetaNormal" panose="020B0500000000000000" pitchFamily="34" charset="0"/>
              <a:ea typeface="MS PGothic" pitchFamily="34" charset="-128"/>
            </a:endParaRPr>
          </a:p>
        </p:txBody>
      </p:sp>
      <p:sp>
        <p:nvSpPr>
          <p:cNvPr id="49" name="48 Paralelogramo"/>
          <p:cNvSpPr/>
          <p:nvPr/>
        </p:nvSpPr>
        <p:spPr bwMode="auto">
          <a:xfrm>
            <a:off x="417857" y="4299942"/>
            <a:ext cx="8274746" cy="288032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SeatMetaNormal" panose="020B0500000000000000" pitchFamily="34" charset="0"/>
              </a:rPr>
              <a:t>2015 ARRANCA CON TENDENCIA POSITIVA, Y CONTRARIA A LA CAIDA DEL PARQUE</a:t>
            </a:r>
            <a:endParaRPr lang="es-ES" sz="1400" b="1" dirty="0">
              <a:solidFill>
                <a:schemeClr val="bg1"/>
              </a:solidFill>
              <a:latin typeface="SeatMetaNormal" panose="020B0500000000000000" pitchFamily="34" charset="0"/>
            </a:endParaRPr>
          </a:p>
        </p:txBody>
      </p:sp>
      <p:graphicFrame>
        <p:nvGraphicFramePr>
          <p:cNvPr id="3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93155"/>
              </p:ext>
            </p:extLst>
          </p:nvPr>
        </p:nvGraphicFramePr>
        <p:xfrm>
          <a:off x="742990" y="1074543"/>
          <a:ext cx="3944420" cy="143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515788"/>
              </p:ext>
            </p:extLst>
          </p:nvPr>
        </p:nvGraphicFramePr>
        <p:xfrm>
          <a:off x="5272374" y="987573"/>
          <a:ext cx="3620105" cy="143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2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19868"/>
              </p:ext>
            </p:extLst>
          </p:nvPr>
        </p:nvGraphicFramePr>
        <p:xfrm>
          <a:off x="733117" y="2726960"/>
          <a:ext cx="3950706" cy="144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2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306091"/>
              </p:ext>
            </p:extLst>
          </p:nvPr>
        </p:nvGraphicFramePr>
        <p:xfrm>
          <a:off x="5249692" y="2719215"/>
          <a:ext cx="3642787" cy="144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233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Graphic spid="32" grpId="0">
        <p:bldAsOne/>
      </p:bldGraphic>
      <p:bldGraphic spid="33" grpId="0">
        <p:bldAsOne/>
      </p:bldGraphic>
      <p:bldGraphic spid="35" grpId="0">
        <p:bldAsOne/>
      </p:bldGraphic>
      <p:bldGraphic spid="3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extLst/>
        </p:spPr>
        <p:txBody>
          <a:bodyPr vert="horz" lIns="0" tIns="0" rIns="0" bIns="0" rtlCol="0" anchor="b" anchorCtr="0"/>
          <a:lstStyle/>
          <a:p>
            <a:fld id="{848933E3-BF31-4C15-AD8B-676AFC34E9E2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6</a:t>
            </a:fld>
            <a:endParaRPr lang="fr-FR" sz="800" b="1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1 </a:t>
            </a:r>
            <a:r>
              <a:rPr lang="es-ES" b="1" dirty="0" smtClean="0">
                <a:latin typeface="SeatMetaNormal" panose="020B0500000000000000" pitchFamily="34" charset="0"/>
              </a:rPr>
              <a:t>Negocio Posventa</a:t>
            </a:r>
          </a:p>
        </p:txBody>
      </p:sp>
      <p:sp>
        <p:nvSpPr>
          <p:cNvPr id="9222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Recambios &amp; Accesorios - Facturación</a:t>
            </a:r>
          </a:p>
          <a:p>
            <a:pPr eaLnBrk="1" hangingPunct="1">
              <a:spcAft>
                <a:spcPct val="0"/>
              </a:spcAft>
            </a:pPr>
            <a:endParaRPr lang="es-ES" dirty="0" smtClean="0">
              <a:latin typeface="SeatMetaNormal" panose="020B0500000000000000" pitchFamily="34" charset="0"/>
            </a:endParaRPr>
          </a:p>
        </p:txBody>
      </p:sp>
      <p:sp>
        <p:nvSpPr>
          <p:cNvPr id="35" name="3 Marcador de pie de página"/>
          <p:cNvSpPr txBox="1">
            <a:spLocks/>
          </p:cNvSpPr>
          <p:nvPr/>
        </p:nvSpPr>
        <p:spPr bwMode="auto">
          <a:xfrm>
            <a:off x="755576" y="4011910"/>
            <a:ext cx="3187221" cy="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 smtClean="0">
                <a:solidFill>
                  <a:srgbClr val="333333"/>
                </a:solidFill>
                <a:latin typeface="SeatMetaNormal" panose="020B0500000000000000" pitchFamily="34" charset="0"/>
              </a:rPr>
              <a:t>Fuente: Ritmo de Negocio  a 25 de marzo</a:t>
            </a:r>
            <a:endParaRPr lang="en-US" dirty="0">
              <a:solidFill>
                <a:srgbClr val="333333"/>
              </a:solidFill>
              <a:latin typeface="SeatMetaNormal" panose="020B0500000000000000" pitchFamily="34" charset="0"/>
            </a:endParaRPr>
          </a:p>
        </p:txBody>
      </p:sp>
      <p:sp>
        <p:nvSpPr>
          <p:cNvPr id="65" name="64 Paralelogramo"/>
          <p:cNvSpPr/>
          <p:nvPr/>
        </p:nvSpPr>
        <p:spPr bwMode="auto">
          <a:xfrm>
            <a:off x="417857" y="4299942"/>
            <a:ext cx="8274746" cy="288032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r>
              <a:rPr lang="es-ES" sz="1400" b="1" dirty="0" smtClean="0">
                <a:solidFill>
                  <a:prstClr val="white"/>
                </a:solidFill>
                <a:latin typeface="SeatMetaNormal" panose="020B0500000000000000" pitchFamily="34" charset="0"/>
              </a:rPr>
              <a:t>FACTURACIÓN CON TENDENCIA MUY POSITIVA VS. 2014</a:t>
            </a:r>
            <a:endParaRPr lang="es-ES" sz="1400" b="1" dirty="0">
              <a:solidFill>
                <a:prstClr val="white"/>
              </a:solidFill>
              <a:latin typeface="SeatMetaNormal" panose="020B0500000000000000" pitchFamily="34" charset="0"/>
            </a:endParaRPr>
          </a:p>
        </p:txBody>
      </p:sp>
      <p:graphicFrame>
        <p:nvGraphicFramePr>
          <p:cNvPr id="2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847711"/>
              </p:ext>
            </p:extLst>
          </p:nvPr>
        </p:nvGraphicFramePr>
        <p:xfrm>
          <a:off x="1620711" y="1099440"/>
          <a:ext cx="5869038" cy="291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012884" y="1779662"/>
            <a:ext cx="520203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200" b="1" dirty="0" smtClean="0">
                <a:solidFill>
                  <a:srgbClr val="008000"/>
                </a:solidFill>
                <a:latin typeface="SeatMetaNormal" panose="020B0500000000000000" pitchFamily="34" charset="0"/>
              </a:rPr>
              <a:t>+7,3%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915816" y="1635646"/>
            <a:ext cx="592211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200" b="1" dirty="0" smtClean="0">
                <a:solidFill>
                  <a:srgbClr val="008000"/>
                </a:solidFill>
                <a:latin typeface="SeatMetaNormal" panose="020B0500000000000000" pitchFamily="34" charset="0"/>
              </a:rPr>
              <a:t>+13,9%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851920" y="1624608"/>
            <a:ext cx="6480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200" b="1" dirty="0" smtClean="0">
                <a:solidFill>
                  <a:srgbClr val="008000"/>
                </a:solidFill>
                <a:latin typeface="SeatMetaNormal" panose="020B0500000000000000" pitchFamily="34" charset="0"/>
              </a:rPr>
              <a:t>+16,6%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792196" y="1332022"/>
            <a:ext cx="6480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200" b="1" dirty="0" smtClean="0">
                <a:solidFill>
                  <a:srgbClr val="008000"/>
                </a:solidFill>
                <a:latin typeface="SeatMetaNormal" panose="020B0500000000000000" pitchFamily="34" charset="0"/>
              </a:rPr>
              <a:t>+35,4%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724128" y="1707654"/>
            <a:ext cx="58632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200" b="1" dirty="0" smtClean="0">
                <a:solidFill>
                  <a:srgbClr val="008000"/>
                </a:solidFill>
                <a:latin typeface="SeatMetaNormal" panose="020B0500000000000000" pitchFamily="34" charset="0"/>
              </a:rPr>
              <a:t>11,4%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732240" y="1873876"/>
            <a:ext cx="6480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>
              <a:defRPr sz="1200" b="1">
                <a:solidFill>
                  <a:srgbClr val="C00000"/>
                </a:solidFill>
                <a:latin typeface="SeatMetaNormal" panose="020B0500000000000000" pitchFamily="34" charset="0"/>
              </a:defRPr>
            </a:lvl1pPr>
          </a:lstStyle>
          <a:p>
            <a:r>
              <a:rPr lang="es-ES" dirty="0" smtClean="0"/>
              <a:t>-0,6%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0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 animBg="1"/>
      <p:bldGraphic spid="23" grpId="0">
        <p:bldAsOne/>
      </p:bldGraphic>
      <p:bldP spid="2" grpId="0"/>
      <p:bldP spid="25" grpId="0"/>
      <p:bldP spid="26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extLst/>
        </p:spPr>
        <p:txBody>
          <a:bodyPr vert="horz" lIns="0" tIns="0" rIns="0" bIns="0" rtlCol="0" anchor="b" anchorCtr="0"/>
          <a:lstStyle/>
          <a:p>
            <a:fld id="{848933E3-BF31-4C15-AD8B-676AFC34E9E2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7</a:t>
            </a:fld>
            <a:endParaRPr lang="fr-FR" sz="800" b="1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1 </a:t>
            </a:r>
            <a:r>
              <a:rPr lang="es-ES" b="1" dirty="0" smtClean="0">
                <a:latin typeface="SeatMetaNormal" panose="020B0500000000000000" pitchFamily="34" charset="0"/>
              </a:rPr>
              <a:t>Negocio Posventa</a:t>
            </a:r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Recambios &amp; Accesorios - Cumplimentaciones</a:t>
            </a:r>
          </a:p>
          <a:p>
            <a:pPr eaLnBrk="1" hangingPunct="1">
              <a:spcAft>
                <a:spcPct val="0"/>
              </a:spcAft>
            </a:pPr>
            <a:endParaRPr lang="es-ES" dirty="0" smtClean="0">
              <a:latin typeface="SeatMetaNormal" panose="020B0500000000000000" pitchFamily="34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4935581" y="1224109"/>
            <a:ext cx="955793" cy="291139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 smtClean="0">
                <a:solidFill>
                  <a:srgbClr val="FFFFFF"/>
                </a:solidFill>
                <a:latin typeface="SeatMetaNormal" panose="020B0500000000000000" pitchFamily="34" charset="0"/>
              </a:rPr>
              <a:t>2015</a:t>
            </a:r>
            <a:endParaRPr lang="en-US" b="1" kern="0" dirty="0" smtClean="0">
              <a:solidFill>
                <a:srgbClr val="FFFFFF"/>
              </a:solidFill>
              <a:latin typeface="SeatMetaNormal" panose="020B0500000000000000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05485" y="1224109"/>
            <a:ext cx="955793" cy="2911390"/>
          </a:xfrm>
          <a:prstGeom prst="rect">
            <a:avLst/>
          </a:prstGeom>
          <a:solidFill>
            <a:srgbClr val="FFFFFF">
              <a:lumMod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 smtClean="0">
                <a:solidFill>
                  <a:srgbClr val="FFFFFF"/>
                </a:solidFill>
                <a:latin typeface="SeatMetaNormal" panose="020B0500000000000000" pitchFamily="34" charset="0"/>
                <a:ea typeface="ＭＳ Ｐゴシック" charset="-128"/>
              </a:rPr>
              <a:t>2014</a:t>
            </a:r>
            <a:endParaRPr lang="en-US" b="1" kern="0" dirty="0">
              <a:solidFill>
                <a:srgbClr val="FFFFFF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690867" y="1576035"/>
            <a:ext cx="5041373" cy="344655"/>
          </a:xfrm>
          <a:prstGeom prst="rect">
            <a:avLst/>
          </a:prstGeom>
          <a:solidFill>
            <a:srgbClr val="FFFFFF">
              <a:lumMod val="75000"/>
              <a:alpha val="63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SeatMetaNormal" panose="020B0500000000000000" pitchFamily="34" charset="0"/>
                <a:ea typeface="ＭＳ Ｐゴシック" charset="-128"/>
              </a:rPr>
              <a:t>RECAMBIOS</a:t>
            </a:r>
            <a:endParaRPr lang="en-US" sz="1800" b="1" kern="0" dirty="0">
              <a:solidFill>
                <a:sysClr val="windowText" lastClr="000000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690867" y="1983223"/>
            <a:ext cx="5041373" cy="344655"/>
          </a:xfrm>
          <a:prstGeom prst="rect">
            <a:avLst/>
          </a:prstGeom>
          <a:solidFill>
            <a:srgbClr val="FFFFFF">
              <a:lumMod val="75000"/>
              <a:alpha val="63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SeatMetaNormal" panose="020B0500000000000000" pitchFamily="34" charset="0"/>
                <a:ea typeface="ＭＳ Ｐゴシック" charset="-128"/>
              </a:rPr>
              <a:t>ACCESORIOS</a:t>
            </a:r>
            <a:endParaRPr lang="en-US" sz="1800" b="1" kern="0" dirty="0">
              <a:solidFill>
                <a:sysClr val="windowText" lastClr="000000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690867" y="2390410"/>
            <a:ext cx="5041373" cy="344655"/>
          </a:xfrm>
          <a:prstGeom prst="rect">
            <a:avLst/>
          </a:prstGeom>
          <a:solidFill>
            <a:srgbClr val="FFFFFF">
              <a:lumMod val="75000"/>
              <a:alpha val="63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SeatMetaNormal" panose="020B0500000000000000" pitchFamily="34" charset="0"/>
                <a:ea typeface="ＭＳ Ｐゴシック" charset="-128"/>
              </a:rPr>
              <a:t>ACEITES</a:t>
            </a:r>
            <a:endParaRPr lang="en-US" sz="1800" b="1" kern="0" dirty="0">
              <a:solidFill>
                <a:sysClr val="windowText" lastClr="000000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690867" y="2797598"/>
            <a:ext cx="5041373" cy="346109"/>
          </a:xfrm>
          <a:prstGeom prst="rect">
            <a:avLst/>
          </a:prstGeom>
          <a:solidFill>
            <a:srgbClr val="FFFFFF">
              <a:lumMod val="75000"/>
              <a:alpha val="63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SeatMetaNormal" panose="020B0500000000000000" pitchFamily="34" charset="0"/>
                <a:ea typeface="ＭＳ Ｐゴシック" charset="-128"/>
              </a:rPr>
              <a:t>NEUMÁTICOS</a:t>
            </a:r>
            <a:endParaRPr lang="en-US" sz="1800" b="1" kern="0" dirty="0">
              <a:solidFill>
                <a:sysClr val="windowText" lastClr="000000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1690867" y="3294948"/>
            <a:ext cx="5041373" cy="344655"/>
          </a:xfrm>
          <a:prstGeom prst="rect">
            <a:avLst/>
          </a:prstGeom>
          <a:solidFill>
            <a:srgbClr val="FFFFFF">
              <a:lumMod val="75000"/>
              <a:alpha val="63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SeatMetaNormal" panose="020B0500000000000000" pitchFamily="34" charset="0"/>
                <a:ea typeface="ＭＳ Ｐゴシック" charset="-128"/>
              </a:rPr>
              <a:t>A.M. MECÁNICA</a:t>
            </a:r>
            <a:endParaRPr lang="en-US" sz="1800" b="1" kern="0" dirty="0">
              <a:solidFill>
                <a:sysClr val="windowText" lastClr="000000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1690867" y="3693410"/>
            <a:ext cx="5041373" cy="346109"/>
          </a:xfrm>
          <a:prstGeom prst="rect">
            <a:avLst/>
          </a:prstGeom>
          <a:solidFill>
            <a:srgbClr val="FFFFFF">
              <a:lumMod val="75000"/>
              <a:alpha val="63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SeatMetaNormal" panose="020B0500000000000000" pitchFamily="34" charset="0"/>
                <a:ea typeface="ＭＳ Ｐゴシック" charset="-128"/>
              </a:rPr>
              <a:t>A.M. CARROCERÍA</a:t>
            </a:r>
            <a:endParaRPr lang="en-US" sz="1800" b="1" kern="0" dirty="0">
              <a:solidFill>
                <a:sysClr val="windowText" lastClr="000000"/>
              </a:solidFill>
              <a:latin typeface="SeatMetaNormal" panose="020B0500000000000000" pitchFamily="34" charset="0"/>
              <a:ea typeface="ＭＳ Ｐゴシック" charset="-128"/>
            </a:endParaRPr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4973887" y="1622571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rgbClr val="000000"/>
                </a:solidFill>
              </a:rPr>
              <a:t>109,5% 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17" name="18 CuadroTexto"/>
          <p:cNvSpPr txBox="1">
            <a:spLocks noChangeArrowheads="1"/>
          </p:cNvSpPr>
          <p:nvPr/>
        </p:nvSpPr>
        <p:spPr bwMode="auto">
          <a:xfrm>
            <a:off x="3805485" y="1621115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94,3% </a:t>
            </a:r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18" name="20 CuadroTexto"/>
          <p:cNvSpPr txBox="1">
            <a:spLocks noChangeArrowheads="1"/>
          </p:cNvSpPr>
          <p:nvPr/>
        </p:nvSpPr>
        <p:spPr bwMode="auto">
          <a:xfrm>
            <a:off x="4973887" y="2029759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rgbClr val="000000"/>
                </a:solidFill>
              </a:rPr>
              <a:t>87,9% 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19" name="21 CuadroTexto"/>
          <p:cNvSpPr txBox="1">
            <a:spLocks noChangeArrowheads="1"/>
          </p:cNvSpPr>
          <p:nvPr/>
        </p:nvSpPr>
        <p:spPr bwMode="auto">
          <a:xfrm>
            <a:off x="3805485" y="2028304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107,3% </a:t>
            </a:r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20" name="22 CuadroTexto"/>
          <p:cNvSpPr txBox="1">
            <a:spLocks noChangeArrowheads="1"/>
          </p:cNvSpPr>
          <p:nvPr/>
        </p:nvSpPr>
        <p:spPr bwMode="auto">
          <a:xfrm>
            <a:off x="4970057" y="2436945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rgbClr val="000000"/>
                </a:solidFill>
              </a:rPr>
              <a:t>78,3% 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21" name="23 CuadroTexto"/>
          <p:cNvSpPr txBox="1">
            <a:spLocks noChangeArrowheads="1"/>
          </p:cNvSpPr>
          <p:nvPr/>
        </p:nvSpPr>
        <p:spPr bwMode="auto">
          <a:xfrm>
            <a:off x="3801655" y="2435491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58,4% </a:t>
            </a:r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22" name="24 CuadroTexto"/>
          <p:cNvSpPr txBox="1">
            <a:spLocks noChangeArrowheads="1"/>
          </p:cNvSpPr>
          <p:nvPr/>
        </p:nvSpPr>
        <p:spPr bwMode="auto">
          <a:xfrm>
            <a:off x="4970057" y="2845586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rgbClr val="000000"/>
                </a:solidFill>
              </a:rPr>
              <a:t>97,7% 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23" name="25 CuadroTexto"/>
          <p:cNvSpPr txBox="1">
            <a:spLocks noChangeArrowheads="1"/>
          </p:cNvSpPr>
          <p:nvPr/>
        </p:nvSpPr>
        <p:spPr bwMode="auto">
          <a:xfrm>
            <a:off x="3801655" y="2844132"/>
            <a:ext cx="95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85,1% </a:t>
            </a:r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24" name="28 CuadroTexto"/>
          <p:cNvSpPr txBox="1">
            <a:spLocks noChangeArrowheads="1"/>
          </p:cNvSpPr>
          <p:nvPr/>
        </p:nvSpPr>
        <p:spPr bwMode="auto">
          <a:xfrm>
            <a:off x="4945158" y="3340028"/>
            <a:ext cx="955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rgbClr val="000000"/>
                </a:solidFill>
              </a:rPr>
              <a:t>123,9% 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25" name="29 CuadroTexto"/>
          <p:cNvSpPr txBox="1">
            <a:spLocks noChangeArrowheads="1"/>
          </p:cNvSpPr>
          <p:nvPr/>
        </p:nvSpPr>
        <p:spPr bwMode="auto">
          <a:xfrm>
            <a:off x="3776755" y="3338575"/>
            <a:ext cx="955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105,1% </a:t>
            </a:r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26" name="30 CuadroTexto"/>
          <p:cNvSpPr txBox="1">
            <a:spLocks noChangeArrowheads="1"/>
          </p:cNvSpPr>
          <p:nvPr/>
        </p:nvSpPr>
        <p:spPr bwMode="auto">
          <a:xfrm>
            <a:off x="4945158" y="3741398"/>
            <a:ext cx="955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srgbClr val="000000"/>
                </a:solidFill>
              </a:rPr>
              <a:t>121,6%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27" name="31 CuadroTexto"/>
          <p:cNvSpPr txBox="1">
            <a:spLocks noChangeArrowheads="1"/>
          </p:cNvSpPr>
          <p:nvPr/>
        </p:nvSpPr>
        <p:spPr bwMode="auto">
          <a:xfrm>
            <a:off x="3776755" y="3739946"/>
            <a:ext cx="955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eatMetaNorm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 smtClean="0">
                <a:solidFill>
                  <a:prstClr val="black"/>
                </a:solidFill>
              </a:rPr>
              <a:t>103,3% </a:t>
            </a:r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28" name="52 Flecha abajo"/>
          <p:cNvSpPr>
            <a:spLocks noChangeArrowheads="1"/>
          </p:cNvSpPr>
          <p:nvPr/>
        </p:nvSpPr>
        <p:spPr bwMode="auto">
          <a:xfrm rot="18798728">
            <a:off x="6190177" y="1997765"/>
            <a:ext cx="260497" cy="330113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ysClr val="windowText" lastClr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29" name="53 Flecha abajo"/>
          <p:cNvSpPr>
            <a:spLocks noChangeArrowheads="1"/>
          </p:cNvSpPr>
          <p:nvPr/>
        </p:nvSpPr>
        <p:spPr bwMode="auto">
          <a:xfrm rot="13434290">
            <a:off x="6190177" y="2390410"/>
            <a:ext cx="260497" cy="330113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ysClr val="windowText" lastClr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30" name="57 Flecha abajo"/>
          <p:cNvSpPr>
            <a:spLocks noChangeArrowheads="1"/>
          </p:cNvSpPr>
          <p:nvPr/>
        </p:nvSpPr>
        <p:spPr bwMode="auto">
          <a:xfrm rot="13434290">
            <a:off x="6190177" y="2790326"/>
            <a:ext cx="260497" cy="330113"/>
          </a:xfrm>
          <a:prstGeom prst="downArrow">
            <a:avLst>
              <a:gd name="adj1" fmla="val 50000"/>
              <a:gd name="adj2" fmla="val 50074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ysClr val="windowText" lastClr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31" name="59 Flecha abajo"/>
          <p:cNvSpPr>
            <a:spLocks noChangeArrowheads="1"/>
          </p:cNvSpPr>
          <p:nvPr/>
        </p:nvSpPr>
        <p:spPr bwMode="auto">
          <a:xfrm rot="13434290">
            <a:off x="6190177" y="3292040"/>
            <a:ext cx="260497" cy="330113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ysClr val="windowText" lastClr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32" name="17 Rectángulo"/>
          <p:cNvSpPr>
            <a:spLocks noChangeArrowheads="1"/>
          </p:cNvSpPr>
          <p:nvPr/>
        </p:nvSpPr>
        <p:spPr bwMode="auto">
          <a:xfrm>
            <a:off x="1647903" y="4182348"/>
            <a:ext cx="27638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kern="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Nota: Datos acumulados a </a:t>
            </a:r>
            <a:r>
              <a:rPr lang="es-ES" sz="1100" kern="0" dirty="0">
                <a:solidFill>
                  <a:prstClr val="black"/>
                </a:solidFill>
                <a:latin typeface="SeatMetaNormal" panose="020B0500000000000000" pitchFamily="34" charset="0"/>
              </a:rPr>
              <a:t>2</a:t>
            </a:r>
            <a:r>
              <a:rPr lang="es-ES" sz="1100" kern="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5 de Marzo’15.</a:t>
            </a:r>
            <a:endParaRPr lang="en-US" kern="0" dirty="0" smtClean="0">
              <a:solidFill>
                <a:prstClr val="black"/>
              </a:solidFill>
              <a:latin typeface="SeatMetaNormal" panose="020B0500000000000000" pitchFamily="34" charset="0"/>
            </a:endParaRPr>
          </a:p>
        </p:txBody>
      </p:sp>
      <p:sp>
        <p:nvSpPr>
          <p:cNvPr id="33" name="52 Flecha abajo"/>
          <p:cNvSpPr>
            <a:spLocks noChangeArrowheads="1"/>
          </p:cNvSpPr>
          <p:nvPr/>
        </p:nvSpPr>
        <p:spPr bwMode="auto">
          <a:xfrm rot="13434290">
            <a:off x="6190178" y="1583306"/>
            <a:ext cx="260497" cy="330113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ysClr val="windowText" lastClr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34" name="59 Flecha abajo"/>
          <p:cNvSpPr>
            <a:spLocks noChangeArrowheads="1"/>
          </p:cNvSpPr>
          <p:nvPr/>
        </p:nvSpPr>
        <p:spPr bwMode="auto">
          <a:xfrm rot="13434290">
            <a:off x="6190179" y="3687795"/>
            <a:ext cx="260497" cy="330113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ysClr val="windowText" lastClr="000000"/>
              </a:solidFill>
              <a:latin typeface="SeatMetaNormal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ralelogramo"/>
          <p:cNvSpPr/>
          <p:nvPr/>
        </p:nvSpPr>
        <p:spPr bwMode="auto">
          <a:xfrm>
            <a:off x="3806843" y="1664873"/>
            <a:ext cx="2088232" cy="1986997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endParaRPr lang="es-ES" sz="1200" b="1">
              <a:solidFill>
                <a:srgbClr val="007BA3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1559" y="1131590"/>
            <a:ext cx="7804573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  <a:latin typeface="SeatMetaNormal" panose="020B0500000000000000" pitchFamily="34" charset="0"/>
              </a:rPr>
              <a:t>/</a:t>
            </a:r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Previsión de cierre de Campañas </a:t>
            </a:r>
            <a:r>
              <a:rPr lang="es-ES" sz="1400" b="1" dirty="0" err="1" smtClean="0">
                <a:solidFill>
                  <a:prstClr val="black"/>
                </a:solidFill>
                <a:latin typeface="SeatMetaNormal" panose="020B0500000000000000" pitchFamily="34" charset="0"/>
              </a:rPr>
              <a:t>Sell</a:t>
            </a:r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-in*:</a:t>
            </a:r>
          </a:p>
        </p:txBody>
      </p:sp>
      <p:sp>
        <p:nvSpPr>
          <p:cNvPr id="9218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extLst/>
        </p:spPr>
        <p:txBody>
          <a:bodyPr vert="horz" lIns="0" tIns="0" rIns="0" bIns="0" rtlCol="0" anchor="b" anchorCtr="0"/>
          <a:lstStyle/>
          <a:p>
            <a:fld id="{848933E3-BF31-4C15-AD8B-676AFC34E9E2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8</a:t>
            </a:fld>
            <a:endParaRPr lang="fr-FR" sz="800" b="1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72450" cy="323850"/>
          </a:xfrm>
        </p:spPr>
        <p:txBody>
          <a:bodyPr/>
          <a:lstStyle/>
          <a:p>
            <a:pPr eaLnBrk="1" hangingPunct="1"/>
            <a:r>
              <a:rPr lang="es-ES" dirty="0" smtClean="0">
                <a:latin typeface="SeatMetaNormal" panose="020B0500000000000000" pitchFamily="34" charset="0"/>
              </a:rPr>
              <a:t>1 </a:t>
            </a:r>
            <a:r>
              <a:rPr lang="es-ES" b="1" dirty="0" smtClean="0">
                <a:latin typeface="SeatMetaNormal" panose="020B0500000000000000" pitchFamily="34" charset="0"/>
              </a:rPr>
              <a:t>Negocio Posventa</a:t>
            </a:r>
          </a:p>
        </p:txBody>
      </p:sp>
      <p:sp>
        <p:nvSpPr>
          <p:cNvPr id="9222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85775" y="581026"/>
            <a:ext cx="8172450" cy="316706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s-ES" dirty="0" smtClean="0">
                <a:latin typeface="SeatMetaNormal" panose="020B0500000000000000" pitchFamily="34" charset="0"/>
              </a:rPr>
              <a:t>Recambios &amp; Accesorios – Campañas </a:t>
            </a:r>
            <a:r>
              <a:rPr lang="es-ES" dirty="0" err="1" smtClean="0">
                <a:latin typeface="SeatMetaNormal" panose="020B0500000000000000" pitchFamily="34" charset="0"/>
              </a:rPr>
              <a:t>Sell</a:t>
            </a:r>
            <a:r>
              <a:rPr lang="es-ES" dirty="0" smtClean="0">
                <a:latin typeface="SeatMetaNormal" panose="020B0500000000000000" pitchFamily="34" charset="0"/>
              </a:rPr>
              <a:t>-in</a:t>
            </a:r>
          </a:p>
        </p:txBody>
      </p:sp>
      <p:sp>
        <p:nvSpPr>
          <p:cNvPr id="22" name="21 Paralelogramo"/>
          <p:cNvSpPr/>
          <p:nvPr/>
        </p:nvSpPr>
        <p:spPr bwMode="auto">
          <a:xfrm>
            <a:off x="417857" y="4155926"/>
            <a:ext cx="8274746" cy="432048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r>
              <a:rPr lang="es-ES" sz="1400" b="1" dirty="0" smtClean="0">
                <a:solidFill>
                  <a:prstClr val="white"/>
                </a:solidFill>
                <a:latin typeface="SeatMetaNormal" panose="020B0500000000000000" pitchFamily="34" charset="0"/>
              </a:rPr>
              <a:t>EXCELENTE CUMPLIMENTACIÓN DE CAMPAÑAS</a:t>
            </a:r>
            <a:endParaRPr lang="es-ES" sz="1400" b="1" dirty="0">
              <a:solidFill>
                <a:prstClr val="white"/>
              </a:solidFill>
              <a:latin typeface="SeatMetaNormal" panose="020B0500000000000000" pitchFamily="34" charset="0"/>
            </a:endParaRPr>
          </a:p>
        </p:txBody>
      </p:sp>
      <p:sp>
        <p:nvSpPr>
          <p:cNvPr id="2" name="1 Paralelogramo"/>
          <p:cNvSpPr/>
          <p:nvPr/>
        </p:nvSpPr>
        <p:spPr bwMode="auto">
          <a:xfrm>
            <a:off x="899592" y="1779662"/>
            <a:ext cx="5264495" cy="360040"/>
          </a:xfrm>
          <a:prstGeom prst="parallelogram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  <a:ea typeface="MS PGothic" charset="0"/>
                <a:cs typeface="MS PGothic" charset="0"/>
              </a:rPr>
              <a:t>Mecánica:</a:t>
            </a:r>
            <a:endParaRPr lang="es-ES" sz="1400" b="1" dirty="0">
              <a:solidFill>
                <a:prstClr val="black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899592" y="2235713"/>
            <a:ext cx="5139499" cy="360040"/>
          </a:xfrm>
          <a:prstGeom prst="parallelogram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  <a:ea typeface="MS PGothic" charset="0"/>
                <a:cs typeface="MS PGothic" charset="0"/>
              </a:rPr>
              <a:t>Carrocería:</a:t>
            </a:r>
            <a:endParaRPr lang="es-ES" sz="1400" b="1" dirty="0">
              <a:solidFill>
                <a:prstClr val="black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1" name="10 Paralelogramo"/>
          <p:cNvSpPr/>
          <p:nvPr/>
        </p:nvSpPr>
        <p:spPr bwMode="auto">
          <a:xfrm>
            <a:off x="899592" y="2691764"/>
            <a:ext cx="5028275" cy="360040"/>
          </a:xfrm>
          <a:prstGeom prst="parallelogram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  <a:ea typeface="MS PGothic" charset="0"/>
                <a:cs typeface="MS PGothic" charset="0"/>
              </a:rPr>
              <a:t>Segmentos II &amp; III:</a:t>
            </a:r>
            <a:endParaRPr lang="es-ES" sz="1400" b="1" dirty="0">
              <a:solidFill>
                <a:prstClr val="black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899592" y="3147814"/>
            <a:ext cx="4913975" cy="360040"/>
          </a:xfrm>
          <a:prstGeom prst="parallelogram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r>
              <a:rPr lang="es-ES" sz="1400" b="1" dirty="0" smtClean="0">
                <a:solidFill>
                  <a:prstClr val="black"/>
                </a:solidFill>
                <a:latin typeface="SeatMetaNormal" panose="020B0500000000000000" pitchFamily="34" charset="0"/>
                <a:ea typeface="MS PGothic" charset="0"/>
                <a:cs typeface="MS PGothic" charset="0"/>
              </a:rPr>
              <a:t>Autoconsumo:</a:t>
            </a:r>
            <a:endParaRPr lang="es-ES" sz="1400" b="1" dirty="0">
              <a:solidFill>
                <a:prstClr val="black"/>
              </a:solidFill>
              <a:latin typeface="SeatMetaNormal" panose="020B0500000000000000" pitchFamily="34" charset="0"/>
              <a:ea typeface="MS PGothic" charset="0"/>
              <a:cs typeface="MS PGothic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25199" y="1779661"/>
            <a:ext cx="864096" cy="3360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133,3%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553211" y="2252870"/>
            <a:ext cx="864096" cy="3360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105,9%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449391" y="2715767"/>
            <a:ext cx="864096" cy="3360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100,2%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418911" y="3171817"/>
            <a:ext cx="864096" cy="3360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183,3%</a:t>
            </a:r>
          </a:p>
        </p:txBody>
      </p:sp>
      <p:pic>
        <p:nvPicPr>
          <p:cNvPr id="18" name="Picture 6" descr="http://santiagobianchi.com/wp-content/uploads/2010/05/bolsa-de-eur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 bwMode="auto">
          <a:xfrm>
            <a:off x="6516216" y="1095609"/>
            <a:ext cx="1380835" cy="12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santiagobianchi.com/wp-content/uploads/2010/05/bolsa-de-euro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 bwMode="auto">
          <a:xfrm>
            <a:off x="7206633" y="1489341"/>
            <a:ext cx="1055156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terfranquicias.es/wp-content/uploads/2014/09/franquicia-exi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0" y="2520322"/>
            <a:ext cx="1458442" cy="14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3734284"/>
            <a:ext cx="34596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*según resultados calendarizados a 25 </a:t>
            </a:r>
            <a:r>
              <a:rPr lang="es-ES" sz="1100" dirty="0">
                <a:solidFill>
                  <a:prstClr val="black"/>
                </a:solidFill>
                <a:latin typeface="SeatMetaNormal" panose="020B0500000000000000" pitchFamily="34" charset="0"/>
              </a:rPr>
              <a:t>de marzo 2015</a:t>
            </a:r>
            <a:endParaRPr lang="es-E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 vert="horz" lIns="0" tIns="0" rIns="0" bIns="0" rtlCol="0" anchor="b" anchorCtr="0"/>
          <a:lstStyle/>
          <a:p>
            <a:fld id="{B1B66EED-2199-430B-B8F8-500F2E5D956C}" type="slidenum">
              <a:rPr lang="fr-FR" sz="800" b="1">
                <a:solidFill>
                  <a:srgbClr val="000000"/>
                </a:solidFill>
                <a:latin typeface="SeatMetaNormal" panose="020B0500000000000000" pitchFamily="34" charset="0"/>
              </a:rPr>
              <a:pPr/>
              <a:t>9</a:t>
            </a:fld>
            <a:endParaRPr lang="fr-FR" sz="800" b="1" dirty="0">
              <a:solidFill>
                <a:srgbClr val="000000"/>
              </a:solidFill>
              <a:latin typeface="SeatMetaNormal" panose="020B0500000000000000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323528" y="555526"/>
            <a:ext cx="849694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8000" tIns="18000" rIns="18000" bIns="18000" rtlCol="0" anchor="ctr"/>
          <a:lstStyle/>
          <a:p>
            <a:pPr algn="ctr"/>
            <a:endParaRPr lang="es-ES" sz="1200" b="1">
              <a:solidFill>
                <a:schemeClr val="bg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4684" y="687093"/>
            <a:ext cx="6983620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025" lvl="0" indent="-1343025">
              <a:lnSpc>
                <a:spcPct val="70000"/>
              </a:lnSpc>
              <a:tabLst>
                <a:tab pos="1028700" algn="r"/>
                <a:tab pos="1343025" algn="l"/>
              </a:tabLst>
            </a:pPr>
            <a:r>
              <a:rPr lang="es-ES" sz="2800" b="1" dirty="0" smtClean="0">
                <a:solidFill>
                  <a:srgbClr val="C00000"/>
                </a:solidFill>
                <a:latin typeface="SeatMetaNormal" panose="020B0500000000000000" pitchFamily="34" charset="0"/>
              </a:rPr>
              <a:t>02</a:t>
            </a:r>
            <a:r>
              <a:rPr lang="es-ES" sz="2800" b="1" dirty="0" smtClean="0">
                <a:solidFill>
                  <a:prstClr val="black"/>
                </a:solidFill>
                <a:latin typeface="SeatMetaNormal" panose="020B0500000000000000" pitchFamily="34" charset="0"/>
              </a:rPr>
              <a:t> Nuevos </a:t>
            </a:r>
            <a:r>
              <a:rPr lang="es-ES" sz="2800" b="1" dirty="0">
                <a:solidFill>
                  <a:prstClr val="black"/>
                </a:solidFill>
                <a:latin typeface="SeatMetaNormal" panose="020B0500000000000000" pitchFamily="34" charset="0"/>
              </a:rPr>
              <a:t>programas en marcha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323528" y="1382668"/>
            <a:ext cx="8604448" cy="3087199"/>
            <a:chOff x="-7712" y="2271805"/>
            <a:chExt cx="7198020" cy="2799168"/>
          </a:xfrm>
        </p:grpSpPr>
        <p:pic>
          <p:nvPicPr>
            <p:cNvPr id="18" name="Picture 2" descr="C:\Users\sbati05\Pictures\SS-AR-14-0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12" y="2271805"/>
              <a:ext cx="3322665" cy="27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sbati05\Pictures\SS-CS-14-0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104" y="2271805"/>
              <a:ext cx="2978204" cy="27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sbati05\Pictures\SS-WS-14-02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198" y="2271805"/>
              <a:ext cx="2325108" cy="279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1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12">
  <a:themeElements>
    <a:clrScheme name="SEAT">
      <a:dk1>
        <a:sysClr val="windowText" lastClr="000000"/>
      </a:dk1>
      <a:lt1>
        <a:sysClr val="window" lastClr="FFFFFF"/>
      </a:lt1>
      <a:dk2>
        <a:srgbClr val="003662"/>
      </a:dk2>
      <a:lt2>
        <a:srgbClr val="007BA3"/>
      </a:lt2>
      <a:accent1>
        <a:srgbClr val="000000"/>
      </a:accent1>
      <a:accent2>
        <a:srgbClr val="C9282D"/>
      </a:accent2>
      <a:accent3>
        <a:srgbClr val="FF8200"/>
      </a:accent3>
      <a:accent4>
        <a:srgbClr val="FFC72E"/>
      </a:accent4>
      <a:accent5>
        <a:srgbClr val="FCD925"/>
      </a:accent5>
      <a:accent6>
        <a:srgbClr val="C4BAAD"/>
      </a:accent6>
      <a:hlink>
        <a:srgbClr val="FF6600"/>
      </a:hlink>
      <a:folHlink>
        <a:srgbClr val="950248"/>
      </a:folHlink>
    </a:clrScheme>
    <a:fontScheme name="SEAT">
      <a:majorFont>
        <a:latin typeface="Seat Meta Normal Roman"/>
        <a:ea typeface=""/>
        <a:cs typeface=""/>
      </a:majorFont>
      <a:minorFont>
        <a:latin typeface="Seat Meta Normal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>
              <a:solidFill>
                <a:schemeClr val="accent1"/>
              </a:solidFill>
              <a:miter lim="800000"/>
              <a:headEnd type="none" w="sm" len="sm"/>
              <a:tailEnd type="none" w="med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18000" tIns="18000" rIns="18000" bIns="18000" anchor="ctr"/>
      <a:lstStyle>
        <a:defPPr algn="ctr">
          <a:defRPr sz="1200" b="1">
            <a:solidFill>
              <a:schemeClr val="bg2"/>
            </a:solidFill>
            <a:latin typeface="Arial" charset="0"/>
            <a:ea typeface="MS PGothic" charset="0"/>
            <a:cs typeface="MS PGothic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gionales PV-FEB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33"/>
      </a:accent1>
      <a:accent2>
        <a:srgbClr val="C9282D"/>
      </a:accent2>
      <a:accent3>
        <a:srgbClr val="FFFFFF"/>
      </a:accent3>
      <a:accent4>
        <a:srgbClr val="000000"/>
      </a:accent4>
      <a:accent5>
        <a:srgbClr val="ADADAD"/>
      </a:accent5>
      <a:accent6>
        <a:srgbClr val="B62328"/>
      </a:accent6>
      <a:hlink>
        <a:srgbClr val="FF7900"/>
      </a:hlink>
      <a:folHlink>
        <a:srgbClr val="FFC82E"/>
      </a:folHlink>
    </a:clrScheme>
    <a:fontScheme name="Modèle par défaut">
      <a:majorFont>
        <a:latin typeface="Seat Meta Black Roman"/>
        <a:ea typeface=""/>
        <a:cs typeface="Arial"/>
      </a:majorFont>
      <a:minorFont>
        <a:latin typeface="Seat Meta Black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33"/>
        </a:accent1>
        <a:accent2>
          <a:srgbClr val="C9282D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B62328"/>
        </a:accent6>
        <a:hlink>
          <a:srgbClr val="FF7900"/>
        </a:hlink>
        <a:folHlink>
          <a:srgbClr val="FFC8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FFFFFF"/>
    </a:lt2>
    <a:accent1>
      <a:srgbClr val="333333"/>
    </a:accent1>
    <a:accent2>
      <a:srgbClr val="C9282D"/>
    </a:accent2>
    <a:accent3>
      <a:srgbClr val="FFFFFF"/>
    </a:accent3>
    <a:accent4>
      <a:srgbClr val="000000"/>
    </a:accent4>
    <a:accent5>
      <a:srgbClr val="ADADAD"/>
    </a:accent5>
    <a:accent6>
      <a:srgbClr val="B62328"/>
    </a:accent6>
    <a:hlink>
      <a:srgbClr val="FF7900"/>
    </a:hlink>
    <a:folHlink>
      <a:srgbClr val="FFC82E"/>
    </a:folHlink>
  </a:clrScheme>
  <a:fontScheme name="Modèle par défaut">
    <a:majorFont>
      <a:latin typeface="Seat Meta Black Roman"/>
      <a:ea typeface=""/>
      <a:cs typeface="Arial"/>
    </a:majorFont>
    <a:minorFont>
      <a:latin typeface="Seat Meta Black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FFFFFF"/>
    </a:lt2>
    <a:accent1>
      <a:srgbClr val="333333"/>
    </a:accent1>
    <a:accent2>
      <a:srgbClr val="C9282D"/>
    </a:accent2>
    <a:accent3>
      <a:srgbClr val="FFFFFF"/>
    </a:accent3>
    <a:accent4>
      <a:srgbClr val="000000"/>
    </a:accent4>
    <a:accent5>
      <a:srgbClr val="ADADAD"/>
    </a:accent5>
    <a:accent6>
      <a:srgbClr val="B62328"/>
    </a:accent6>
    <a:hlink>
      <a:srgbClr val="FF7900"/>
    </a:hlink>
    <a:folHlink>
      <a:srgbClr val="FFC82E"/>
    </a:folHlink>
  </a:clrScheme>
  <a:fontScheme name="Modèle par défaut">
    <a:majorFont>
      <a:latin typeface="Seat Meta Black Roman"/>
      <a:ea typeface=""/>
      <a:cs typeface="Arial"/>
    </a:majorFont>
    <a:minorFont>
      <a:latin typeface="Seat Meta Black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FFFFFF"/>
    </a:lt2>
    <a:accent1>
      <a:srgbClr val="333333"/>
    </a:accent1>
    <a:accent2>
      <a:srgbClr val="C9282D"/>
    </a:accent2>
    <a:accent3>
      <a:srgbClr val="FFFFFF"/>
    </a:accent3>
    <a:accent4>
      <a:srgbClr val="000000"/>
    </a:accent4>
    <a:accent5>
      <a:srgbClr val="ADADAD"/>
    </a:accent5>
    <a:accent6>
      <a:srgbClr val="B62328"/>
    </a:accent6>
    <a:hlink>
      <a:srgbClr val="FF7900"/>
    </a:hlink>
    <a:folHlink>
      <a:srgbClr val="FFC82E"/>
    </a:folHlink>
  </a:clrScheme>
  <a:fontScheme name="Modèle par défaut">
    <a:majorFont>
      <a:latin typeface="Seat Meta Black Roman"/>
      <a:ea typeface=""/>
      <a:cs typeface="Arial"/>
    </a:majorFont>
    <a:minorFont>
      <a:latin typeface="Seat Meta Black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FFFFFF"/>
    </a:lt2>
    <a:accent1>
      <a:srgbClr val="333333"/>
    </a:accent1>
    <a:accent2>
      <a:srgbClr val="C9282D"/>
    </a:accent2>
    <a:accent3>
      <a:srgbClr val="FFFFFF"/>
    </a:accent3>
    <a:accent4>
      <a:srgbClr val="000000"/>
    </a:accent4>
    <a:accent5>
      <a:srgbClr val="ADADAD"/>
    </a:accent5>
    <a:accent6>
      <a:srgbClr val="B62328"/>
    </a:accent6>
    <a:hlink>
      <a:srgbClr val="FF7900"/>
    </a:hlink>
    <a:folHlink>
      <a:srgbClr val="FFC82E"/>
    </a:folHlink>
  </a:clrScheme>
  <a:fontScheme name="Modèle par défaut">
    <a:majorFont>
      <a:latin typeface="Seat Meta Black Roman"/>
      <a:ea typeface=""/>
      <a:cs typeface="Arial"/>
    </a:majorFont>
    <a:minorFont>
      <a:latin typeface="Seat Meta Black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FFFFFF"/>
    </a:lt2>
    <a:accent1>
      <a:srgbClr val="333333"/>
    </a:accent1>
    <a:accent2>
      <a:srgbClr val="C9282D"/>
    </a:accent2>
    <a:accent3>
      <a:srgbClr val="FFFFFF"/>
    </a:accent3>
    <a:accent4>
      <a:srgbClr val="000000"/>
    </a:accent4>
    <a:accent5>
      <a:srgbClr val="ADADAD"/>
    </a:accent5>
    <a:accent6>
      <a:srgbClr val="B62328"/>
    </a:accent6>
    <a:hlink>
      <a:srgbClr val="FF7900"/>
    </a:hlink>
    <a:folHlink>
      <a:srgbClr val="FFC82E"/>
    </a:folHlink>
  </a:clrScheme>
  <a:fontScheme name="Modèle par défaut">
    <a:majorFont>
      <a:latin typeface="Seat Meta Black Roman"/>
      <a:ea typeface=""/>
      <a:cs typeface="Arial"/>
    </a:majorFont>
    <a:minorFont>
      <a:latin typeface="Seat Meta Black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FFFFFF"/>
    </a:lt2>
    <a:accent1>
      <a:srgbClr val="333333"/>
    </a:accent1>
    <a:accent2>
      <a:srgbClr val="C9282D"/>
    </a:accent2>
    <a:accent3>
      <a:srgbClr val="FFFFFF"/>
    </a:accent3>
    <a:accent4>
      <a:srgbClr val="000000"/>
    </a:accent4>
    <a:accent5>
      <a:srgbClr val="ADADAD"/>
    </a:accent5>
    <a:accent6>
      <a:srgbClr val="B62328"/>
    </a:accent6>
    <a:hlink>
      <a:srgbClr val="FF7900"/>
    </a:hlink>
    <a:folHlink>
      <a:srgbClr val="FFC82E"/>
    </a:folHlink>
  </a:clrScheme>
  <a:fontScheme name="Modèle par défaut">
    <a:majorFont>
      <a:latin typeface="Seat Meta Black Roman"/>
      <a:ea typeface=""/>
      <a:cs typeface="Arial"/>
    </a:majorFont>
    <a:minorFont>
      <a:latin typeface="Seat Meta Black Roman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Ppt0000012</Template>
  <TotalTime>0</TotalTime>
  <Words>593</Words>
  <Application>Microsoft Office PowerPoint</Application>
  <PresentationFormat>Presentación en pantalla (16:9)</PresentationFormat>
  <Paragraphs>212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Ppt0000012</vt:lpstr>
      <vt:lpstr>Regionales PV-FEB</vt:lpstr>
      <vt:lpstr>Presentación de PowerPoint</vt:lpstr>
      <vt:lpstr>CONVENCIÓN NACIONAL SEAT ESPAÑA</vt:lpstr>
      <vt:lpstr>Presentación de PowerPoint</vt:lpstr>
      <vt:lpstr>1 Negocio Posventa</vt:lpstr>
      <vt:lpstr>1 Negocio Posventa</vt:lpstr>
      <vt:lpstr>1 Negocio Posventa</vt:lpstr>
      <vt:lpstr>1 Negocio Posventa</vt:lpstr>
      <vt:lpstr>1 Negocio Posventa</vt:lpstr>
      <vt:lpstr>Presentación de PowerPoint</vt:lpstr>
      <vt:lpstr>2.1 Marketing Posventa</vt:lpstr>
      <vt:lpstr>2.1 Marketing Posventa</vt:lpstr>
      <vt:lpstr>Presentación de PowerPoint</vt:lpstr>
      <vt:lpstr>Presentación de PowerPoint</vt:lpstr>
      <vt:lpstr>Posventa SEAT España</vt:lpstr>
    </vt:vector>
  </TitlesOfParts>
  <Company>Seat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sapon02</dc:creator>
  <cp:lastModifiedBy>SEAT</cp:lastModifiedBy>
  <cp:revision>164</cp:revision>
  <cp:lastPrinted>2015-03-09T08:56:13Z</cp:lastPrinted>
  <dcterms:created xsi:type="dcterms:W3CDTF">2014-01-24T09:47:22Z</dcterms:created>
  <dcterms:modified xsi:type="dcterms:W3CDTF">2015-03-27T09:13:48Z</dcterms:modified>
</cp:coreProperties>
</file>